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FF99"/>
    <a:srgbClr val="CCEC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 varScale="1">
        <p:scale>
          <a:sx n="116" d="100"/>
          <a:sy n="116" d="100"/>
        </p:scale>
        <p:origin x="-15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1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81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3.1869222868880519E-2"/>
                  <c:y val="-2.5151897070156824E-2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5.4384115029099626E-3"/>
                  <c:y val="-1.2412726074103975E-2"/>
                </c:manualLayout>
              </c:layout>
              <c:showVal val="1"/>
            </c:dLbl>
            <c:dLbl>
              <c:idx val="3"/>
              <c:layout>
                <c:manualLayout>
                  <c:x val="1.391304347826087E-2"/>
                  <c:y val="-1.8619089111155961E-2"/>
                </c:manualLayout>
              </c:layout>
              <c:showVal val="1"/>
            </c:dLbl>
            <c:dLbl>
              <c:idx val="4"/>
              <c:layout>
                <c:manualLayout>
                  <c:x val="1.5652173913043479E-2"/>
                  <c:y val="-1.8619089111155961E-2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  <c:pt idx="4">
                  <c:v>2027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68054</c:v>
                </c:pt>
                <c:pt idx="1">
                  <c:v>68196</c:v>
                </c:pt>
                <c:pt idx="2">
                  <c:v>55269</c:v>
                </c:pt>
                <c:pt idx="3">
                  <c:v>54316</c:v>
                </c:pt>
                <c:pt idx="4">
                  <c:v>54314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  <c:pt idx="4">
                  <c:v>2027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  <c:pt idx="4">
                  <c:v>2027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160508928"/>
        <c:axId val="160530816"/>
        <c:axId val="0"/>
      </c:bar3DChart>
      <c:catAx>
        <c:axId val="1605089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0530816"/>
        <c:crosses val="autoZero"/>
        <c:auto val="1"/>
        <c:lblAlgn val="ctr"/>
        <c:lblOffset val="100"/>
      </c:catAx>
      <c:valAx>
        <c:axId val="16053081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60508928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-0.22289460610168221"/>
                  <c:y val="-1.5880890817937778E-2"/>
                </c:manualLayout>
              </c:layout>
              <c:showVal val="1"/>
            </c:dLbl>
            <c:dLbl>
              <c:idx val="1"/>
              <c:layout>
                <c:manualLayout>
                  <c:x val="-0.23700166878416892"/>
                  <c:y val="-1.6143800841124503E-2"/>
                </c:manualLayout>
              </c:layout>
              <c:showVal val="1"/>
            </c:dLbl>
            <c:dLbl>
              <c:idx val="2"/>
              <c:layout>
                <c:manualLayout>
                  <c:x val="-0.23360976552009574"/>
                  <c:y val="3.9420872679959724E-4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316809.2</c:v>
                </c:pt>
                <c:pt idx="1">
                  <c:v>303215.2</c:v>
                </c:pt>
                <c:pt idx="2">
                  <c:v>301123.8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-0.26743702673044389"/>
                  <c:y val="-1.9982412226035095E-2"/>
                </c:manualLayout>
              </c:layout>
              <c:showVal val="1"/>
            </c:dLbl>
            <c:dLbl>
              <c:idx val="1"/>
              <c:layout>
                <c:manualLayout>
                  <c:x val="-0.30375563529877575"/>
                  <c:y val="-3.7073126812977187E-3"/>
                </c:manualLayout>
              </c:layout>
              <c:showVal val="1"/>
            </c:dLbl>
            <c:dLbl>
              <c:idx val="2"/>
              <c:layout>
                <c:manualLayout>
                  <c:x val="-0.30375563529877575"/>
                  <c:y val="-8.0717441125817604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2025 год</c:v>
                </c:pt>
                <c:pt idx="1">
                  <c:v>2026 год</c:v>
                </c:pt>
                <c:pt idx="2">
                  <c:v>2027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399409.8</c:v>
                </c:pt>
                <c:pt idx="1">
                  <c:v>373180</c:v>
                </c:pt>
                <c:pt idx="2">
                  <c:v>369031.2</c:v>
                </c:pt>
              </c:numCache>
            </c:numRef>
          </c:val>
        </c:ser>
        <c:gapWidth val="50"/>
        <c:shape val="box"/>
        <c:axId val="74574464"/>
        <c:axId val="74584448"/>
        <c:axId val="0"/>
      </c:bar3DChart>
      <c:catAx>
        <c:axId val="7457446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4584448"/>
        <c:crosses val="autoZero"/>
        <c:auto val="1"/>
        <c:lblAlgn val="ctr"/>
        <c:lblOffset val="100"/>
      </c:catAx>
      <c:valAx>
        <c:axId val="74584448"/>
        <c:scaling>
          <c:orientation val="minMax"/>
        </c:scaling>
        <c:delete val="1"/>
        <c:axPos val="b"/>
        <c:numFmt formatCode="#,##0.0" sourceLinked="1"/>
        <c:tickLblPos val="none"/>
        <c:crossAx val="74574464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1342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2025 г.</c:v>
                </c:pt>
                <c:pt idx="1">
                  <c:v>2026 г.</c:v>
                </c:pt>
                <c:pt idx="2">
                  <c:v>2027 г.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93376.8</c:v>
                </c:pt>
                <c:pt idx="1">
                  <c:v>91696</c:v>
                </c:pt>
                <c:pt idx="2">
                  <c:v>91724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2025 г.</c:v>
                </c:pt>
                <c:pt idx="1">
                  <c:v>2026 г.</c:v>
                </c:pt>
                <c:pt idx="2">
                  <c:v>2027 г.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189353.3</c:v>
                </c:pt>
                <c:pt idx="1">
                  <c:v>178684.4</c:v>
                </c:pt>
                <c:pt idx="2">
                  <c:v>176635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2025 г.</c:v>
                </c:pt>
                <c:pt idx="1">
                  <c:v>2026 г.</c:v>
                </c:pt>
                <c:pt idx="2">
                  <c:v>2027 г.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20269.099999999999</c:v>
                </c:pt>
                <c:pt idx="1">
                  <c:v>19024.8</c:v>
                </c:pt>
                <c:pt idx="2">
                  <c:v>19024.8</c:v>
                </c:pt>
              </c:numCache>
            </c:numRef>
          </c:val>
        </c:ser>
        <c:gapWidth val="68"/>
        <c:overlap val="100"/>
        <c:axId val="74733056"/>
        <c:axId val="74734592"/>
      </c:barChart>
      <c:catAx>
        <c:axId val="747330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4734592"/>
        <c:crosses val="autoZero"/>
        <c:auto val="1"/>
        <c:lblAlgn val="ctr"/>
        <c:lblOffset val="100"/>
      </c:catAx>
      <c:valAx>
        <c:axId val="74734592"/>
        <c:scaling>
          <c:orientation val="minMax"/>
        </c:scaling>
        <c:delete val="1"/>
        <c:axPos val="l"/>
        <c:numFmt formatCode="0%" sourceLinked="1"/>
        <c:tickLblPos val="none"/>
        <c:crossAx val="74733056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691E-2"/>
          <c:y val="9.1685606590839755E-2"/>
          <c:w val="0.6233887188524565"/>
          <c:h val="0.65831452066509322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-0.17100460655160926"/>
                  <c:y val="-5.7135367222435739E-3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1384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149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399409.8</c:v>
                </c:pt>
                <c:pt idx="1">
                  <c:v>373180</c:v>
                </c:pt>
                <c:pt idx="2">
                  <c:v>369031.2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34E-3"/>
                </c:manualLayout>
              </c:layout>
              <c:showVal val="1"/>
            </c:dLbl>
            <c:dLbl>
              <c:idx val="1"/>
              <c:layout>
                <c:manualLayout>
                  <c:x val="1.9347037484885227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44788</c:v>
                </c:pt>
                <c:pt idx="1">
                  <c:v>31608.2</c:v>
                </c:pt>
                <c:pt idx="2">
                  <c:v>31341</c:v>
                </c:pt>
              </c:numCache>
            </c:numRef>
          </c:val>
        </c:ser>
        <c:gapWidth val="18"/>
        <c:shape val="box"/>
        <c:axId val="75146368"/>
        <c:axId val="75147904"/>
        <c:axId val="0"/>
      </c:bar3DChart>
      <c:catAx>
        <c:axId val="75146368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5147904"/>
        <c:crosses val="autoZero"/>
        <c:auto val="1"/>
        <c:lblAlgn val="ctr"/>
        <c:lblOffset val="100"/>
      </c:catAx>
      <c:valAx>
        <c:axId val="75147904"/>
        <c:scaling>
          <c:orientation val="minMax"/>
        </c:scaling>
        <c:delete val="1"/>
        <c:axPos val="b"/>
        <c:numFmt formatCode="#,##0.0" sourceLinked="1"/>
        <c:tickLblPos val="none"/>
        <c:crossAx val="75146368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7083333333333417"/>
          <c:y val="4.3749999999999997E-2"/>
          <c:w val="0.55483858267716535"/>
          <c:h val="0.73780733267716958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1"/>
              <c:layout>
                <c:manualLayout>
                  <c:x val="4.098360655737706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6.1475409836066336E-3"/>
                  <c:y val="-1.8292682926829264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2752</c:v>
                </c:pt>
                <c:pt idx="1">
                  <c:v>2752</c:v>
                </c:pt>
                <c:pt idx="2">
                  <c:v>2752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8174</c:v>
                </c:pt>
                <c:pt idx="1">
                  <c:v>8174</c:v>
                </c:pt>
                <c:pt idx="2">
                  <c:v>8174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-6.1475409836065573E-3"/>
                  <c:y val="-5.1829268292682903E-2"/>
                </c:manualLayout>
              </c:layout>
              <c:showVal val="1"/>
            </c:dLbl>
            <c:dLbl>
              <c:idx val="1"/>
              <c:layout>
                <c:manualLayout>
                  <c:x val="2.0491803278688552E-3"/>
                  <c:y val="-4.2682926829268497E-2"/>
                </c:manualLayout>
              </c:layout>
              <c:showVal val="1"/>
            </c:dLbl>
            <c:dLbl>
              <c:idx val="2"/>
              <c:layout>
                <c:manualLayout>
                  <c:x val="2.0491803278687801E-3"/>
                  <c:y val="-4.2682926829268497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945</c:v>
                </c:pt>
                <c:pt idx="1">
                  <c:v>945</c:v>
                </c:pt>
                <c:pt idx="2">
                  <c:v>945</c:v>
                </c:pt>
              </c:numCache>
            </c:numRef>
          </c:val>
        </c:ser>
        <c:gapWidth val="88"/>
        <c:overlap val="100"/>
        <c:axId val="167727488"/>
        <c:axId val="167729024"/>
      </c:barChart>
      <c:catAx>
        <c:axId val="1677274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729024"/>
        <c:crosses val="autoZero"/>
        <c:auto val="1"/>
        <c:lblAlgn val="ctr"/>
        <c:lblOffset val="100"/>
      </c:catAx>
      <c:valAx>
        <c:axId val="167729024"/>
        <c:scaling>
          <c:orientation val="minMax"/>
        </c:scaling>
        <c:delete val="1"/>
        <c:axPos val="l"/>
        <c:numFmt formatCode="#,##0.0" sourceLinked="1"/>
        <c:tickLblPos val="none"/>
        <c:crossAx val="167727488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335"/>
          <c:w val="0.25114990111415481"/>
          <c:h val="0.47056593335669239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9829990049995722E-2"/>
          <c:y val="3.6519108891876352E-2"/>
          <c:w val="0.80261815927450664"/>
          <c:h val="0.7836695374015799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37775</c:v>
                </c:pt>
                <c:pt idx="1">
                  <c:v>101097.7</c:v>
                </c:pt>
                <c:pt idx="2">
                  <c:v>226240.6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20459</c:v>
                </c:pt>
                <c:pt idx="1">
                  <c:v>109109.2</c:v>
                </c:pt>
                <c:pt idx="2">
                  <c:v>225472.6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10554</c:v>
                </c:pt>
                <c:pt idx="1">
                  <c:v>109669.8</c:v>
                </c:pt>
                <c:pt idx="2">
                  <c:v>225914.9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874"/>
          <c:y val="0.86513415331280363"/>
          <c:w val="0.22938751361115767"/>
          <c:h val="0.11973175484212038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2024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8.8339258600896198E-2"/>
          <c:y val="0.84809606452880415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6.3658976163142353E-2"/>
          <c:y val="5.6098364927738918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43"/>
          <c:dLbls>
            <c:dLbl>
              <c:idx val="1"/>
              <c:layout>
                <c:manualLayout>
                  <c:x val="0.11757952820057033"/>
                  <c:y val="-6.9109996401542167E-2"/>
                </c:manualLayout>
              </c:layout>
              <c:showVal val="1"/>
            </c:dLbl>
            <c:dLbl>
              <c:idx val="2"/>
              <c:layout>
                <c:manualLayout>
                  <c:x val="8.2305669740399226E-2"/>
                  <c:y val="1.2554165776582742E-2"/>
                </c:manualLayout>
              </c:layout>
              <c:showVal val="1"/>
            </c:dLbl>
            <c:dLbl>
              <c:idx val="3"/>
              <c:layout>
                <c:manualLayout>
                  <c:x val="4.8056388796306583E-3"/>
                  <c:y val="6.3071857649745475E-2"/>
                </c:manualLayout>
              </c:layout>
              <c:showVal val="1"/>
            </c:dLbl>
            <c:dLbl>
              <c:idx val="4"/>
              <c:layout>
                <c:manualLayout>
                  <c:x val="-0.12825519386734807"/>
                  <c:y val="-1.564818600555249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8.541365774173236E-2"/>
                  <c:y val="-0.10109215850696267"/>
                </c:manualLayout>
              </c:layout>
              <c:showVal val="1"/>
            </c:dLbl>
            <c:dLbl>
              <c:idx val="6"/>
              <c:layout>
                <c:manualLayout>
                  <c:x val="-3.527416706785666E-2"/>
                  <c:y val="-0.18546435423202742"/>
                </c:manualLayout>
              </c:layout>
              <c:showVal val="1"/>
            </c:dLbl>
            <c:dLbl>
              <c:idx val="8"/>
              <c:layout>
                <c:manualLayout>
                  <c:x val="-0.11714994630226271"/>
                  <c:y val="-3.1880866129607388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216962.4</c:v>
                </c:pt>
                <c:pt idx="1">
                  <c:v>3334.4</c:v>
                </c:pt>
                <c:pt idx="2">
                  <c:v>3177.9</c:v>
                </c:pt>
                <c:pt idx="3">
                  <c:v>3249.1</c:v>
                </c:pt>
                <c:pt idx="4">
                  <c:v>11462.9</c:v>
                </c:pt>
                <c:pt idx="5">
                  <c:v>6509.3</c:v>
                </c:pt>
                <c:pt idx="6">
                  <c:v>2766.8</c:v>
                </c:pt>
                <c:pt idx="7">
                  <c:v>488922.2</c:v>
                </c:pt>
                <c:pt idx="8">
                  <c:v>9408.7000000000007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2026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3233659048433921E-2"/>
          <c:y val="0.78705750746673908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4.3965311761743273E-2"/>
          <c:y val="0.12514667390714088"/>
          <c:w val="0.87511515972628651"/>
          <c:h val="0.709194895465652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dLbl>
              <c:idx val="1"/>
              <c:layout>
                <c:manualLayout>
                  <c:x val="0.18942062602289789"/>
                  <c:y val="-4.8747651371164803E-2"/>
                </c:manualLayout>
              </c:layout>
              <c:showVal val="1"/>
            </c:dLbl>
            <c:dLbl>
              <c:idx val="2"/>
              <c:layout>
                <c:manualLayout>
                  <c:x val="0.17365406119590029"/>
                  <c:y val="4.8788487645940924E-2"/>
                </c:manualLayout>
              </c:layout>
              <c:showVal val="1"/>
            </c:dLbl>
            <c:dLbl>
              <c:idx val="3"/>
              <c:layout>
                <c:manualLayout>
                  <c:x val="2.957472646216288E-2"/>
                  <c:y val="4.8499158294868304E-2"/>
                </c:manualLayout>
              </c:layout>
              <c:showVal val="1"/>
            </c:dLbl>
            <c:dLbl>
              <c:idx val="4"/>
              <c:layout>
                <c:manualLayout>
                  <c:x val="-0.11832004803040304"/>
                  <c:y val="4.4665761607385286E-2"/>
                </c:manualLayout>
              </c:layout>
              <c:showVal val="1"/>
            </c:dLbl>
            <c:dLbl>
              <c:idx val="5"/>
              <c:layout>
                <c:manualLayout>
                  <c:x val="-0.13777462028786383"/>
                  <c:y val="-5.1884659245180556E-2"/>
                </c:manualLayout>
              </c:layout>
              <c:showVal val="1"/>
            </c:dLbl>
            <c:dLbl>
              <c:idx val="6"/>
              <c:layout>
                <c:manualLayout>
                  <c:x val="-7.5756491880678428E-2"/>
                  <c:y val="-0.13052185718164538"/>
                </c:manualLayout>
              </c:layout>
              <c:showVal val="1"/>
            </c:dLbl>
            <c:dLbl>
              <c:idx val="8"/>
              <c:layout>
                <c:manualLayout>
                  <c:x val="4.3901305978632496E-2"/>
                  <c:y val="4.2668693999457032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177335.4</c:v>
                </c:pt>
                <c:pt idx="1">
                  <c:v>3528.1</c:v>
                </c:pt>
                <c:pt idx="2" formatCode="0.0">
                  <c:v>4151</c:v>
                </c:pt>
                <c:pt idx="3" formatCode="0.0">
                  <c:v>1913.1</c:v>
                </c:pt>
                <c:pt idx="4" formatCode="0.0">
                  <c:v>10500</c:v>
                </c:pt>
                <c:pt idx="5">
                  <c:v>4976</c:v>
                </c:pt>
                <c:pt idx="6">
                  <c:v>1109</c:v>
                </c:pt>
                <c:pt idx="7">
                  <c:v>370831.8</c:v>
                </c:pt>
                <c:pt idx="8">
                  <c:v>6840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2025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1.2741278668826713E-2"/>
          <c:y val="0.77228184557262969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1.8555402047347541E-2"/>
          <c:y val="9.776324153113003E-2"/>
          <c:w val="0.930168278502851"/>
          <c:h val="0.763448921033825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4.0821884504164595E-2"/>
                  <c:y val="-0.12001950003770726"/>
                </c:manualLayout>
              </c:layout>
              <c:showVal val="1"/>
            </c:dLbl>
            <c:dLbl>
              <c:idx val="2"/>
              <c:layout>
                <c:manualLayout>
                  <c:x val="5.5666206142042624E-2"/>
                  <c:y val="-8.082370601269118E-3"/>
                </c:manualLayout>
              </c:layout>
              <c:showVal val="1"/>
            </c:dLbl>
            <c:dLbl>
              <c:idx val="3"/>
              <c:layout>
                <c:manualLayout>
                  <c:x val="6.3673665705876709E-2"/>
                  <c:y val="0.11129296382617314"/>
                </c:manualLayout>
              </c:layout>
              <c:showVal val="1"/>
            </c:dLbl>
            <c:dLbl>
              <c:idx val="4"/>
              <c:layout>
                <c:manualLayout>
                  <c:x val="-7.2609187583134047E-2"/>
                  <c:y val="0.11708192529654063"/>
                </c:manualLayout>
              </c:layout>
              <c:showVal val="1"/>
            </c:dLbl>
            <c:dLbl>
              <c:idx val="5"/>
              <c:layout>
                <c:manualLayout>
                  <c:x val="-0.16874457948491373"/>
                  <c:y val="-3.5880697835603548E-2"/>
                </c:manualLayout>
              </c:layout>
              <c:showVal val="1"/>
            </c:dLbl>
            <c:dLbl>
              <c:idx val="6"/>
              <c:layout>
                <c:manualLayout>
                  <c:x val="-0.15149652970150057"/>
                  <c:y val="5.6751214712293642E-2"/>
                </c:manualLayout>
              </c:layout>
              <c:showVal val="1"/>
            </c:dLbl>
            <c:dLbl>
              <c:idx val="8"/>
              <c:layout>
                <c:manualLayout>
                  <c:x val="0.12073806941447277"/>
                  <c:y val="5.4421768707482955E-3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178268.9</c:v>
                </c:pt>
                <c:pt idx="1">
                  <c:v>3282.9</c:v>
                </c:pt>
                <c:pt idx="2">
                  <c:v>3996</c:v>
                </c:pt>
                <c:pt idx="3">
                  <c:v>1913.1</c:v>
                </c:pt>
                <c:pt idx="4">
                  <c:v>9500</c:v>
                </c:pt>
                <c:pt idx="5">
                  <c:v>4976</c:v>
                </c:pt>
                <c:pt idx="6">
                  <c:v>1109</c:v>
                </c:pt>
                <c:pt idx="7">
                  <c:v>381501.1</c:v>
                </c:pt>
                <c:pt idx="8">
                  <c:v>6836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2027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527281039257995"/>
          <c:y val="0.8004577748392133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1987399854730771E-2"/>
          <c:y val="7.3282442748091633E-2"/>
          <c:w val="0.89063219692110607"/>
          <c:h val="0.723825208871792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1"/>
          <c:dPt>
            <c:idx val="7"/>
            <c:explosion val="23"/>
          </c:dPt>
          <c:dLbls>
            <c:dLbl>
              <c:idx val="1"/>
              <c:layout>
                <c:manualLayout>
                  <c:x val="2.5512524813010987E-2"/>
                  <c:y val="-0.13284510428562843"/>
                </c:manualLayout>
              </c:layout>
              <c:showVal val="1"/>
            </c:dLbl>
            <c:dLbl>
              <c:idx val="2"/>
              <c:layout>
                <c:manualLayout>
                  <c:x val="5.4854511168258409E-2"/>
                  <c:y val="-2.4292841257438236E-3"/>
                </c:manualLayout>
              </c:layout>
              <c:showVal val="1"/>
            </c:dLbl>
            <c:dLbl>
              <c:idx val="3"/>
              <c:layout>
                <c:manualLayout>
                  <c:x val="8.3826867242750444E-2"/>
                  <c:y val="9.7259361663761507E-2"/>
                </c:manualLayout>
              </c:layout>
              <c:showVal val="1"/>
            </c:dLbl>
            <c:dLbl>
              <c:idx val="4"/>
              <c:layout>
                <c:manualLayout>
                  <c:x val="-2.1867878411152272E-2"/>
                  <c:y val="0.14845609184348141"/>
                </c:manualLayout>
              </c:layout>
              <c:showVal val="1"/>
            </c:dLbl>
            <c:dLbl>
              <c:idx val="5"/>
              <c:layout>
                <c:manualLayout>
                  <c:x val="-0.15284499089268869"/>
                  <c:y val="0.11796934543487407"/>
                </c:manualLayout>
              </c:layout>
              <c:showVal val="1"/>
            </c:dLbl>
            <c:dLbl>
              <c:idx val="6"/>
              <c:layout>
                <c:manualLayout>
                  <c:x val="-0.14040354558089532"/>
                  <c:y val="7.9418164332512049E-3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184695.2</c:v>
                </c:pt>
                <c:pt idx="1">
                  <c:v>3688.9</c:v>
                </c:pt>
                <c:pt idx="2">
                  <c:v>4357</c:v>
                </c:pt>
                <c:pt idx="3">
                  <c:v>1913.1</c:v>
                </c:pt>
                <c:pt idx="4">
                  <c:v>11700</c:v>
                </c:pt>
                <c:pt idx="5">
                  <c:v>4976</c:v>
                </c:pt>
                <c:pt idx="6">
                  <c:v>1220</c:v>
                </c:pt>
                <c:pt idx="7">
                  <c:v>361763.7</c:v>
                </c:pt>
                <c:pt idx="8">
                  <c:v>6844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2024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426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/>
              <c:tx>
                <c:rich>
                  <a:bodyPr rot="0"/>
                  <a:lstStyle/>
                  <a:p>
                    <a:pPr algn="ctr">
                      <a:defRPr lang="ru-RU" sz="1199" b="0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199" b="0" i="0" u="none" strike="noStrike" kern="1200" baseline="0" dirty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4</a:t>
                    </a:r>
                    <a:r>
                      <a:rPr lang="en-US" dirty="0" smtClean="0"/>
                      <a:t>920</a:t>
                    </a:r>
                    <a:r>
                      <a:rPr lang="ru-RU" dirty="0" smtClean="0"/>
                      <a:t>53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1</a:t>
                    </a:r>
                    <a:endParaRPr lang="en-US" dirty="0"/>
                  </a:p>
                </c:rich>
              </c:tx>
              <c:spPr/>
              <c:dLblPos val="ctr"/>
              <c:showVal val="1"/>
              <c:separator> </c:separator>
            </c:dLbl>
            <c:dLbl>
              <c:idx val="1"/>
              <c:layout>
                <c:manualLayout>
                  <c:x val="2.6524291301194193E-2"/>
                  <c:y val="0.1927480609133074"/>
                </c:manualLayout>
              </c:layout>
              <c:showVal val="1"/>
            </c:dLbl>
            <c:dLbl>
              <c:idx val="2"/>
              <c:layout>
                <c:manualLayout>
                  <c:x val="-2.896261898886567E-3"/>
                  <c:y val="-3.5786273913768249E-2"/>
                </c:manualLayout>
              </c:layout>
              <c:tx>
                <c:rich>
                  <a:bodyPr/>
                  <a:lstStyle/>
                  <a:p>
                    <a:r>
                      <a:rPr lang="ru-RU" sz="1199" b="0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9</a:t>
                    </a:r>
                    <a:r>
                      <a:rPr lang="ru-RU" dirty="0" smtClean="0"/>
                      <a:t>8</a:t>
                    </a:r>
                    <a:r>
                      <a:rPr lang="en-US" dirty="0" smtClean="0"/>
                      <a:t> </a:t>
                    </a:r>
                    <a:r>
                      <a:rPr lang="ru-RU" dirty="0" smtClean="0"/>
                      <a:t>7</a:t>
                    </a:r>
                    <a:r>
                      <a:rPr lang="en-US" dirty="0" smtClean="0"/>
                      <a:t>9</a:t>
                    </a:r>
                    <a:r>
                      <a:rPr lang="ru-RU" dirty="0" smtClean="0"/>
                      <a:t>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2.7233775265271345E-2"/>
                  <c:y val="-1.1181298477167317E-2"/>
                </c:manualLayout>
              </c:layout>
              <c:tx>
                <c:rich>
                  <a:bodyPr/>
                  <a:lstStyle/>
                  <a:p>
                    <a:r>
                      <a:rPr lang="ru-RU" sz="1199" b="0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2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 1</a:t>
                    </a:r>
                    <a:r>
                      <a:rPr lang="ru-RU" dirty="0" smtClean="0"/>
                      <a:t>49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8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-4.4491853048283493E-2"/>
                  <c:y val="-4.3237465802453398E-2"/>
                </c:manualLayout>
              </c:layout>
              <c:showVal val="1"/>
            </c:dLbl>
            <c:dLbl>
              <c:idx val="5"/>
              <c:layout>
                <c:manualLayout>
                  <c:x val="0.16305299444407056"/>
                  <c:y val="-4.4383169413910434E-2"/>
                </c:manualLayout>
              </c:layout>
              <c:showVal val="1"/>
            </c:dLbl>
            <c:dLbl>
              <c:idx val="6"/>
              <c:layout>
                <c:manualLayout>
                  <c:x val="0.10480113062790228"/>
                  <c:y val="7.018719173179315E-2"/>
                </c:manualLayout>
              </c:layout>
              <c:showVal val="1"/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 algn="ctr">
                  <a:defRPr lang="ru-RU" sz="1199" b="0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охрана окружающей среды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522297.7</c:v>
                </c:pt>
                <c:pt idx="1">
                  <c:v>74702.5</c:v>
                </c:pt>
                <c:pt idx="2">
                  <c:v>47834.7</c:v>
                </c:pt>
                <c:pt idx="3">
                  <c:v>75781</c:v>
                </c:pt>
                <c:pt idx="4">
                  <c:v>1071.5999999999999</c:v>
                </c:pt>
                <c:pt idx="5">
                  <c:v>6945.4</c:v>
                </c:pt>
                <c:pt idx="6">
                  <c:v>1069.0999999999999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2026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39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551E-2"/>
          <c:y val="0.17475430496980246"/>
          <c:w val="0.92504303188755754"/>
          <c:h val="0.741228702692684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-6.6663833558970121E-3"/>
                  <c:y val="5.0505027077800843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6.0401046630929036E-3"/>
                  <c:y val="-3.72409634362715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7.9158809851929648E-2"/>
                  <c:y val="2.6081894402374961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0103096789077154"/>
                  <c:y val="-1.722681572019992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1.2056896897139977E-3"/>
                  <c:y val="-4.07908805213781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0756694734669349"/>
                  <c:y val="-4.4188651676272415E-2"/>
                </c:manualLayout>
              </c:layout>
              <c:showVal val="1"/>
            </c:dLbl>
            <c:dLbl>
              <c:idx val="7"/>
              <c:layout>
                <c:manualLayout>
                  <c:x val="6.5932406097657242E-2"/>
                  <c:y val="8.2468196630060428E-2"/>
                </c:manualLayout>
              </c:layout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Охрана окружающей среды</c:v>
                </c:pt>
                <c:pt idx="7">
                  <c:v>обслуживание муниципального долга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373180.1</c:v>
                </c:pt>
                <c:pt idx="1">
                  <c:v>53223.8</c:v>
                </c:pt>
                <c:pt idx="2">
                  <c:v>20900.099999999999</c:v>
                </c:pt>
                <c:pt idx="3">
                  <c:v>120875.4</c:v>
                </c:pt>
                <c:pt idx="4">
                  <c:v>1386.8</c:v>
                </c:pt>
                <c:pt idx="5">
                  <c:v>5339.7</c:v>
                </c:pt>
                <c:pt idx="6">
                  <c:v>4976</c:v>
                </c:pt>
                <c:pt idx="7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2025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5543850368241169"/>
          <c:y val="0.7328247918493541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2318E-2"/>
          <c:y val="0.15529355597125846"/>
          <c:w val="0.84354336973311206"/>
          <c:h val="0.72553812103665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7.4966543334007013E-2"/>
                  <c:y val="0.1079396476129347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8.8463798511982786E-2"/>
                </c:manualLayout>
              </c:layout>
              <c:showVal val="1"/>
            </c:dLbl>
            <c:dLbl>
              <c:idx val="4"/>
              <c:layout>
                <c:manualLayout>
                  <c:x val="-7.6270235977363279E-2"/>
                  <c:y val="5.6052867099993676E-3"/>
                </c:manualLayout>
              </c:layout>
              <c:showVal val="1"/>
            </c:dLbl>
            <c:dLbl>
              <c:idx val="5"/>
              <c:layout>
                <c:manualLayout>
                  <c:x val="5.5138496964375013E-2"/>
                  <c:y val="-7.0660025131760937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5215369293849998"/>
                  <c:y val="-2.0357811186345682E-2"/>
                </c:manualLayout>
              </c:layout>
              <c:dLblPos val="bestFit"/>
              <c:showVal val="1"/>
            </c:dLbl>
            <c:dLbl>
              <c:idx val="7"/>
              <c:layout>
                <c:manualLayout>
                  <c:x val="6.9951065146122926E-2"/>
                  <c:y val="8.597268051022898E-2"/>
                </c:manualLayout>
              </c:layout>
              <c:showVal val="1"/>
            </c:dLbl>
            <c:dLbl>
              <c:idx val="8"/>
              <c:layout>
                <c:manualLayout>
                  <c:x val="0.13507056563607617"/>
                  <c:y val="-8.1897218391857006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Социально-кльтурные</c:v>
                </c:pt>
                <c:pt idx="1">
                  <c:v>Общегосударств.</c:v>
                </c:pt>
                <c:pt idx="2">
                  <c:v>Национальн.эконом.</c:v>
                </c:pt>
                <c:pt idx="3">
                  <c:v>ЖКХ</c:v>
                </c:pt>
                <c:pt idx="4">
                  <c:v>нац.оборона</c:v>
                </c:pt>
                <c:pt idx="5">
                  <c:v>нац.безоп.</c:v>
                </c:pt>
                <c:pt idx="6">
                  <c:v>охрана окружающей среды</c:v>
                </c:pt>
                <c:pt idx="7">
                  <c:v>обслуж.гос.долга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399409.8</c:v>
                </c:pt>
                <c:pt idx="1">
                  <c:v>54008.9</c:v>
                </c:pt>
                <c:pt idx="2">
                  <c:v>25290.9</c:v>
                </c:pt>
                <c:pt idx="3">
                  <c:v>104649.7</c:v>
                </c:pt>
                <c:pt idx="4">
                  <c:v>1264.5</c:v>
                </c:pt>
                <c:pt idx="5">
                  <c:v>6123.1</c:v>
                </c:pt>
                <c:pt idx="6">
                  <c:v>4976</c:v>
                </c:pt>
                <c:pt idx="7">
                  <c:v>100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2027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147311353849631"/>
          <c:y val="0.64331602535506427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765538665464143"/>
          <c:y val="8.3932887925221231E-2"/>
          <c:w val="0.8495997872664357"/>
          <c:h val="0.7475471513435312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0"/>
              <c:layout>
                <c:manualLayout>
                  <c:x val="-0.17554300948992921"/>
                  <c:y val="-0.18805114066665976"/>
                </c:manualLayout>
              </c:layout>
              <c:showVal val="1"/>
            </c:dLbl>
            <c:dLbl>
              <c:idx val="1"/>
              <c:layout>
                <c:manualLayout>
                  <c:x val="2.083879052094971E-2"/>
                  <c:y val="8.2766090713863247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0"/>
                  <c:y val="-0.10990717494371885"/>
                </c:manualLayout>
              </c:layout>
              <c:showVal val="1"/>
            </c:dLbl>
            <c:dLbl>
              <c:idx val="3"/>
              <c:layout>
                <c:manualLayout>
                  <c:x val="-5.5497248073450876E-2"/>
                  <c:y val="-6.0430953097281837E-4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4.6468793325891926E-2"/>
                  <c:y val="-1.4983893724517848E-2"/>
                </c:manualLayout>
              </c:layout>
              <c:showVal val="1"/>
            </c:dLbl>
            <c:dLbl>
              <c:idx val="5"/>
              <c:layout>
                <c:manualLayout>
                  <c:x val="0.12425618271679348"/>
                  <c:y val="-4.0717299851646058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430277383467686"/>
                  <c:y val="1.2808184892780449E-2"/>
                </c:manualLayout>
              </c:layout>
              <c:dLblPos val="bestFit"/>
              <c:showVal val="1"/>
            </c:dLbl>
            <c:dLbl>
              <c:idx val="7"/>
              <c:layout>
                <c:manualLayout>
                  <c:x val="6.3245932269794816E-2"/>
                  <c:y val="7.7656368333143155E-2"/>
                </c:manualLayout>
              </c:layout>
              <c:showVal val="1"/>
            </c:dLbl>
            <c:dLbl>
              <c:idx val="8"/>
              <c:layout>
                <c:manualLayout>
                  <c:x val="8.0547763211495024E-2"/>
                  <c:y val="-6.4663423269072104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соц.-культ.</c:v>
                </c:pt>
                <c:pt idx="1">
                  <c:v>общегос.</c:v>
                </c:pt>
                <c:pt idx="2">
                  <c:v>нац.эконом.</c:v>
                </c:pt>
                <c:pt idx="3">
                  <c:v>ЖКХ</c:v>
                </c:pt>
                <c:pt idx="4">
                  <c:v>нац.обор.</c:v>
                </c:pt>
                <c:pt idx="5">
                  <c:v>нац.без.</c:v>
                </c:pt>
                <c:pt idx="6">
                  <c:v>Охрана окр.ср.</c:v>
                </c:pt>
                <c:pt idx="7">
                  <c:v>обслуж.мун.долга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369031.2</c:v>
                </c:pt>
                <c:pt idx="1">
                  <c:v>52158.8</c:v>
                </c:pt>
                <c:pt idx="2">
                  <c:v>20686.900000000001</c:v>
                </c:pt>
                <c:pt idx="3">
                  <c:v>120337.1</c:v>
                </c:pt>
                <c:pt idx="4">
                  <c:v>1437.4</c:v>
                </c:pt>
                <c:pt idx="5">
                  <c:v>5639.7</c:v>
                </c:pt>
                <c:pt idx="6">
                  <c:v>4976</c:v>
                </c:pt>
                <c:pt idx="7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0.17747</cdr:y>
    </cdr:from>
    <cdr:to>
      <cdr:x>1</cdr:x>
      <cdr:y>0.47278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95749" y="567705"/>
          <a:ext cx="957743" cy="944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0.75804</cdr:x>
      <cdr:y>0.06753</cdr:y>
    </cdr:from>
    <cdr:to>
      <cdr:x>0.75804</cdr:x>
      <cdr:y>0.23032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2915816" y="216024"/>
          <a:ext cx="0" cy="52073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0.75804</cdr:x>
      <cdr:y>0.36017</cdr:y>
    </cdr:from>
    <cdr:to>
      <cdr:x>0.75804</cdr:x>
      <cdr:y>0.54622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2915816" y="1152128"/>
          <a:ext cx="0" cy="59513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0.77676</cdr:x>
      <cdr:y>0.24762</cdr:y>
    </cdr:from>
    <cdr:to>
      <cdr:x>0.98382</cdr:x>
      <cdr:y>0.34064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2987824" y="792088"/>
          <a:ext cx="796459" cy="2975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81,6 </a:t>
          </a:r>
          <a:r>
            <a:rPr lang="ru-RU" sz="1100" b="1" dirty="0" smtClean="0"/>
            <a:t>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0.21049</cdr:x>
      <cdr:y>0.16244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1" y="376225"/>
          <a:ext cx="642945" cy="214318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20269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92760" y="1726324"/>
          <a:ext cx="894762" cy="884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8,5%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0.23057</cdr:x>
      <cdr:y>0.21961</cdr:y>
    </cdr:from>
    <cdr:to>
      <cdr:x>0.40748</cdr:x>
      <cdr:y>0.29062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38510" y="914807"/>
          <a:ext cx="720080" cy="295800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37 775,0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0.23057</cdr:x>
      <cdr:y>0.0986</cdr:y>
    </cdr:from>
    <cdr:to>
      <cdr:x>0.41133</cdr:x>
      <cdr:y>0.17286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938510" y="410728"/>
          <a:ext cx="735747" cy="309352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20 459,0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0.27147</cdr:y>
    </cdr:from>
    <cdr:to>
      <cdr:x>0.79668</cdr:x>
      <cdr:y>0.34573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2255868" y="1130834"/>
          <a:ext cx="986897" cy="309325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101 097,7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0.04674</cdr:y>
    </cdr:from>
    <cdr:to>
      <cdr:x>0.77899</cdr:x>
      <cdr:y>0.11589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2327874" y="194700"/>
          <a:ext cx="842884" cy="28804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109 669,8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0.15046</cdr:y>
    </cdr:from>
    <cdr:to>
      <cdr:x>0.7613</cdr:x>
      <cdr:y>0.22472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2255869" y="626756"/>
          <a:ext cx="842882" cy="30934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109 109,2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0.42704</cdr:y>
    </cdr:from>
    <cdr:to>
      <cdr:x>0.69894</cdr:x>
      <cdr:y>0.49805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327870" y="1778893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2025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0.64267</cdr:x>
      <cdr:y>0.49619</cdr:y>
    </cdr:from>
    <cdr:to>
      <cdr:x>0.7697</cdr:x>
      <cdr:y>0.5672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15902" y="2066925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0.71344</cdr:x>
      <cdr:y>0.56533</cdr:y>
    </cdr:from>
    <cdr:to>
      <cdr:x>0.84047</cdr:x>
      <cdr:y>0.63598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03934" y="2354957"/>
          <a:ext cx="517056" cy="29428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28.01.2025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8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6" Type="http://schemas.openxmlformats.org/officeDocument/2006/relationships/image" Target="../media/image18.png"/><Relationship Id="rId3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21" Type="http://schemas.openxmlformats.org/officeDocument/2006/relationships/image" Target="../media/image13.png"/><Relationship Id="rId7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2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17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image" Target="../media/image8.jpeg"/><Relationship Id="rId16" Type="http://schemas.openxmlformats.org/officeDocument/2006/relationships/image" Target="../media/image11.jpeg"/><Relationship Id="rId20" Type="http://schemas.openxmlformats.org/officeDocument/2006/relationships/image" Target="../media/image12.png"/><Relationship Id="rId29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1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15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3" Type="http://schemas.openxmlformats.org/officeDocument/2006/relationships/image" Target="../media/image15.png"/><Relationship Id="rId28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Relationship Id="rId10" Type="http://schemas.openxmlformats.org/officeDocument/2006/relationships/image" Target="../media/image10.jpeg"/><Relationship Id="rId19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4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9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4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22" Type="http://schemas.openxmlformats.org/officeDocument/2006/relationships/image" Target="../media/image14.png"/><Relationship Id="rId27" Type="http://schemas.openxmlformats.org/officeDocument/2006/relationships/image" Target="../media/image19.jpeg"/><Relationship Id="rId30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2025-2027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107504" y="692696"/>
          <a:ext cx="3240360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80112" y="620688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251520" y="2780928"/>
          <a:ext cx="3422184" cy="222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659437" y="2852936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912" y="2708920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07904" y="2708920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 smtClean="0">
                <a:latin typeface="Calibri" pitchFamily="34" charset="0"/>
              </a:rPr>
              <a:t>Охрана окружающей среды</a:t>
            </a:r>
            <a:endParaRPr lang="ru-RU" sz="1100" dirty="0">
              <a:latin typeface="Calibri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5 362,8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11 189,7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1412776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C00000"/>
                </a:solidFill>
              </a:rPr>
              <a:t>Расходы: </a:t>
            </a:r>
            <a:r>
              <a:rPr lang="ru-RU" sz="1500" b="1" dirty="0" smtClean="0">
                <a:solidFill>
                  <a:srgbClr val="C00000"/>
                </a:solidFill>
              </a:rPr>
              <a:t>2025 </a:t>
            </a:r>
            <a:r>
              <a:rPr lang="ru-RU" sz="1500" b="1" dirty="0">
                <a:solidFill>
                  <a:srgbClr val="C00000"/>
                </a:solidFill>
              </a:rPr>
              <a:t>год </a:t>
            </a:r>
            <a:r>
              <a:rPr lang="ru-RU" sz="1500" b="1" dirty="0" smtClean="0">
                <a:solidFill>
                  <a:srgbClr val="C00000"/>
                </a:solidFill>
              </a:rPr>
              <a:t>– </a:t>
            </a:r>
            <a:r>
              <a:rPr lang="ru-RU" sz="1500" b="1" dirty="0" smtClean="0">
                <a:solidFill>
                  <a:srgbClr val="C00000"/>
                </a:solidFill>
              </a:rPr>
              <a:t>316 809,2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2026 </a:t>
            </a:r>
            <a:r>
              <a:rPr lang="ru-RU" sz="1500" b="1" dirty="0">
                <a:solidFill>
                  <a:srgbClr val="C00000"/>
                </a:solidFill>
              </a:rPr>
              <a:t>год- </a:t>
            </a:r>
            <a:r>
              <a:rPr lang="ru-RU" sz="1500" b="1" dirty="0" smtClean="0">
                <a:solidFill>
                  <a:srgbClr val="C00000"/>
                </a:solidFill>
              </a:rPr>
              <a:t>303 215,8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2027 </a:t>
            </a:r>
            <a:r>
              <a:rPr lang="ru-RU" sz="1500" b="1" dirty="0">
                <a:solidFill>
                  <a:srgbClr val="C00000"/>
                </a:solidFill>
              </a:rPr>
              <a:t>год – </a:t>
            </a:r>
            <a:r>
              <a:rPr lang="ru-RU" sz="1500" b="1" dirty="0" smtClean="0">
                <a:solidFill>
                  <a:srgbClr val="C00000"/>
                </a:solidFill>
              </a:rPr>
              <a:t>301 123,8 </a:t>
            </a:r>
            <a:r>
              <a:rPr lang="ru-RU" sz="1500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0" y="1772816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059832" y="3789040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2987824" y="4293096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79,3 </a:t>
            </a:r>
            <a:r>
              <a:rPr lang="ru-RU" sz="1200" b="1" dirty="0"/>
              <a:t>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2987824" y="3429000"/>
            <a:ext cx="63182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dirty="0" smtClean="0"/>
              <a:t>81,3%</a:t>
            </a:r>
            <a:endParaRPr lang="ru-RU" sz="1200" b="1" dirty="0"/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19025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19025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2025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-44 788,0 </a:t>
            </a:r>
            <a:r>
              <a:rPr lang="ru-RU" b="1" dirty="0" smtClean="0">
                <a:solidFill>
                  <a:srgbClr val="C00000"/>
                </a:solidFill>
              </a:rPr>
              <a:t>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2026 </a:t>
            </a:r>
            <a:r>
              <a:rPr lang="ru-RU" b="1" dirty="0" smtClean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31 608,2тыс.руб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2027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31 341,0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323528" y="155679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59632" y="2492896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59632" y="3212976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331640" y="3933056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4"/>
            <a:ext cx="5485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8,5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763688" y="4005064"/>
            <a:ext cx="5765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11,2%</a:t>
            </a:r>
            <a:endParaRPr lang="ru-RU" sz="1200" dirty="0"/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31840" y="1628800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 smtClean="0">
                <a:solidFill>
                  <a:srgbClr val="C00000"/>
                </a:solidFill>
              </a:rPr>
              <a:t>Расходы: </a:t>
            </a:r>
            <a:r>
              <a:rPr lang="ru-RU" sz="1500" b="1" dirty="0" smtClean="0">
                <a:solidFill>
                  <a:srgbClr val="C00000"/>
                </a:solidFill>
              </a:rPr>
              <a:t>2025 </a:t>
            </a:r>
            <a:r>
              <a:rPr lang="ru-RU" sz="1500" b="1" dirty="0" smtClean="0">
                <a:solidFill>
                  <a:srgbClr val="C00000"/>
                </a:solidFill>
              </a:rPr>
              <a:t>год -  </a:t>
            </a:r>
            <a:r>
              <a:rPr lang="ru-RU" sz="1500" b="1" dirty="0" smtClean="0">
                <a:solidFill>
                  <a:srgbClr val="C00000"/>
                </a:solidFill>
              </a:rPr>
              <a:t>104 649,7тыс.руб</a:t>
            </a:r>
            <a:r>
              <a:rPr lang="ru-RU" sz="1500" b="1" dirty="0" smtClean="0">
                <a:solidFill>
                  <a:srgbClr val="C00000"/>
                </a:solidFill>
              </a:rPr>
              <a:t>., </a:t>
            </a:r>
            <a:r>
              <a:rPr lang="ru-RU" sz="1500" b="1" dirty="0" smtClean="0">
                <a:solidFill>
                  <a:srgbClr val="C00000"/>
                </a:solidFill>
              </a:rPr>
              <a:t>2026 </a:t>
            </a:r>
            <a:r>
              <a:rPr lang="ru-RU" sz="1500" b="1" dirty="0" smtClean="0">
                <a:solidFill>
                  <a:srgbClr val="C00000"/>
                </a:solidFill>
              </a:rPr>
              <a:t>год- </a:t>
            </a:r>
            <a:r>
              <a:rPr lang="ru-RU" sz="1500" b="1" dirty="0" smtClean="0">
                <a:solidFill>
                  <a:srgbClr val="C00000"/>
                </a:solidFill>
              </a:rPr>
              <a:t>120 875,4 </a:t>
            </a:r>
            <a:r>
              <a:rPr lang="ru-RU" sz="1500" b="1" dirty="0" smtClean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2027 </a:t>
            </a:r>
            <a:r>
              <a:rPr lang="ru-RU" sz="1500" b="1" dirty="0" smtClean="0">
                <a:solidFill>
                  <a:srgbClr val="C00000"/>
                </a:solidFill>
              </a:rPr>
              <a:t>год – </a:t>
            </a:r>
            <a:r>
              <a:rPr lang="ru-RU" sz="1500" b="1" dirty="0" smtClean="0">
                <a:solidFill>
                  <a:srgbClr val="C00000"/>
                </a:solidFill>
              </a:rPr>
              <a:t>120 337,1 </a:t>
            </a:r>
            <a:r>
              <a:rPr lang="ru-RU" sz="1500" b="1" dirty="0" smtClean="0">
                <a:solidFill>
                  <a:srgbClr val="C00000"/>
                </a:solidFill>
              </a:rPr>
              <a:t>тыс.руб. 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805,7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2025 </a:t>
            </a:r>
            <a:r>
              <a:rPr lang="ru-RU" sz="1400" dirty="0" smtClean="0"/>
              <a:t>ГОДУ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65 706,1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31 923,9тыс.руб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9" y="2928934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630,7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65 156,0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3861048"/>
            <a:ext cx="2714644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550,0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хозяйства.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67544" y="3861048"/>
            <a:ext cx="2304256" cy="11521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Актуализация генерального плана и правил землепользования и застройки городского округа город Сорск в соответствии с </a:t>
            </a:r>
            <a:r>
              <a:rPr lang="ru-RU" sz="1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градо-строительным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законодательством РФ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175,0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12160" y="2924944"/>
            <a:ext cx="259228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214,0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6 390,9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3 528,1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–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3 688,9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381 321,3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361 763,7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370 831,8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2025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2026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2027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073650" y="1340768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084168" y="1340769"/>
            <a:ext cx="720081" cy="288031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10 554,0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22" name="Прямоугольная выноска 21"/>
          <p:cNvSpPr/>
          <p:nvPr/>
        </p:nvSpPr>
        <p:spPr>
          <a:xfrm>
            <a:off x="5220072" y="2636912"/>
            <a:ext cx="864096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225 472,6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5652120" y="2996952"/>
            <a:ext cx="936104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225 472,6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6300192" y="3356992"/>
            <a:ext cx="936104" cy="288032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226 240,6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24.12.2024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№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232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 бюджете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города Сорска Республики Хакасия на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2025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2026-2027 </a:t>
            </a: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24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2024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smtClean="0"/>
              <a:t>asorsk@r-19</a:t>
            </a:r>
            <a:r>
              <a:rPr lang="ru-RU" sz="1200" dirty="0" smtClean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бюджеты города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400" b="1" dirty="0"/>
              <a:t>Совокупные расходы бюджета </a:t>
            </a:r>
            <a:r>
              <a:rPr lang="ru-RU" sz="1400" b="1" dirty="0" smtClean="0"/>
              <a:t>города Сорска </a:t>
            </a:r>
            <a:r>
              <a:rPr lang="ru-RU" sz="1400" b="1" dirty="0"/>
              <a:t>в расчете на душу населения, рублей в год </a:t>
            </a:r>
            <a:endParaRPr lang="ru-RU" sz="1400" dirty="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9 589,1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10 118,8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10 471,6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10 786,5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11 218,0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387,9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514,8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586,8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668,9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2 049,9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2 233,8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502,1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ГОРОДА 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10,8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изменится.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общей численности населения в экономике занято около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2,7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2026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2027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myrmex-market.ru/upload/iblock/4dd/4ddd81a39c14be9ee06e3af724fd11f4.jpg"/>
          <p:cNvPicPr>
            <a:picLocks noChangeAspect="1" noChangeArrowheads="1"/>
          </p:cNvPicPr>
          <p:nvPr/>
        </p:nvPicPr>
        <p:blipFill>
          <a:blip r:embed="rId2" cstate="print"/>
          <a:srcRect l="16418" r="11940"/>
          <a:stretch>
            <a:fillRect/>
          </a:stretch>
        </p:blipFill>
        <p:spPr bwMode="auto">
          <a:xfrm>
            <a:off x="3923928" y="2420888"/>
            <a:ext cx="432048" cy="432048"/>
          </a:xfrm>
          <a:prstGeom prst="rect">
            <a:avLst/>
          </a:prstGeom>
          <a:noFill/>
        </p:spPr>
      </p:pic>
      <p:sp>
        <p:nvSpPr>
          <p:cNvPr id="52" name="Пятиугольник 51"/>
          <p:cNvSpPr/>
          <p:nvPr/>
        </p:nvSpPr>
        <p:spPr>
          <a:xfrm rot="10800000">
            <a:off x="7380312" y="2562218"/>
            <a:ext cx="1368154" cy="218710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2" name="Пятиугольник 101"/>
          <p:cNvSpPr/>
          <p:nvPr/>
        </p:nvSpPr>
        <p:spPr>
          <a:xfrm rot="10800000">
            <a:off x="7414762" y="4362417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992708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668536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3286487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944462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87912" cy="4329534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54 008,9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    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264,5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6 123,1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25 290,9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104 649,7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ОХРАНА ОКРУЖУЮЩЕЙ СРЕДЫ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4 976,0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316 809,2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44 788,0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24 168,6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13 644,0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100,0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06838" y="2860551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73500" y="3966071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 smtClean="0"/>
              <a:t>591 383,0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595 822,9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4 439,9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209 881,9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9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381 321,3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3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914775" y="3245991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573016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6" cstate="print"/>
          <a:srcRect/>
          <a:stretch>
            <a:fillRect/>
          </a:stretch>
        </p:blipFill>
        <p:spPr>
          <a:xfrm>
            <a:off x="3929063" y="4398119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2025-2027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23372</TotalTime>
  <Words>1886</Words>
  <Application>Microsoft Office PowerPoint</Application>
  <PresentationFormat>Экран (4:3)</PresentationFormat>
  <Paragraphs>379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24.12.2024 г. № 232 «О бюджете   города Сорска Республики Хакасия на 2025 год и  плановый период 2026-2027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1772</cp:revision>
  <cp:lastPrinted>2010-11-12T09:01:35Z</cp:lastPrinted>
  <dcterms:created xsi:type="dcterms:W3CDTF">2002-05-22T11:42:14Z</dcterms:created>
  <dcterms:modified xsi:type="dcterms:W3CDTF">2025-01-28T07:05:20Z</dcterms:modified>
</cp:coreProperties>
</file>