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39" r:id="rId2"/>
  </p:sldMasterIdLst>
  <p:notesMasterIdLst>
    <p:notesMasterId r:id="rId26"/>
  </p:notesMasterIdLst>
  <p:handoutMasterIdLst>
    <p:handoutMasterId r:id="rId27"/>
  </p:handoutMasterIdLst>
  <p:sldIdLst>
    <p:sldId id="257" r:id="rId3"/>
    <p:sldId id="322" r:id="rId4"/>
    <p:sldId id="321" r:id="rId5"/>
    <p:sldId id="369" r:id="rId6"/>
    <p:sldId id="323" r:id="rId7"/>
    <p:sldId id="325" r:id="rId8"/>
    <p:sldId id="326" r:id="rId9"/>
    <p:sldId id="327" r:id="rId10"/>
    <p:sldId id="329" r:id="rId11"/>
    <p:sldId id="330" r:id="rId12"/>
    <p:sldId id="331" r:id="rId13"/>
    <p:sldId id="332" r:id="rId14"/>
    <p:sldId id="333" r:id="rId15"/>
    <p:sldId id="334" r:id="rId16"/>
    <p:sldId id="336" r:id="rId17"/>
    <p:sldId id="337" r:id="rId18"/>
    <p:sldId id="335" r:id="rId19"/>
    <p:sldId id="339" r:id="rId20"/>
    <p:sldId id="377" r:id="rId21"/>
    <p:sldId id="340" r:id="rId22"/>
    <p:sldId id="366" r:id="rId23"/>
    <p:sldId id="371" r:id="rId24"/>
    <p:sldId id="375" r:id="rId25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FF99"/>
    <a:srgbClr val="4A9667"/>
    <a:srgbClr val="736E6D"/>
    <a:srgbClr val="807D60"/>
    <a:srgbClr val="489852"/>
    <a:srgbClr val="FF5050"/>
    <a:srgbClr val="00FF00"/>
    <a:srgbClr val="00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1379" autoAdjust="0"/>
  </p:normalViewPr>
  <p:slideViewPr>
    <p:cSldViewPr snapToGrid="0">
      <p:cViewPr varScale="1">
        <p:scale>
          <a:sx n="105" d="100"/>
          <a:sy n="105" d="100"/>
        </p:scale>
        <p:origin x="1440" y="11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-1699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10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2.xlsx"/><Relationship Id="rId1" Type="http://schemas.openxmlformats.org/officeDocument/2006/relationships/image" Target="../media/image10.pn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800" baseline="0">
                <a:latin typeface="Times New Roman" pitchFamily="18" charset="0"/>
                <a:cs typeface="Times New Roman" pitchFamily="18" charset="0"/>
              </a:defRPr>
            </a:pP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aseline="0" dirty="0" smtClean="0">
                <a:latin typeface="Times New Roman" pitchFamily="18" charset="0"/>
                <a:cs typeface="Times New Roman" pitchFamily="18" charset="0"/>
              </a:rPr>
              <a:t>города (тыс.руб</a:t>
            </a:r>
            <a:r>
              <a:rPr lang="ru-RU" sz="1800" baseline="0" dirty="0">
                <a:latin typeface="Times New Roman" pitchFamily="18" charset="0"/>
                <a:cs typeface="Times New Roman" pitchFamily="18" charset="0"/>
              </a:rPr>
              <a:t>.) </a:t>
            </a:r>
          </a:p>
        </c:rich>
      </c:tx>
      <c:layout>
        <c:manualLayout>
          <c:xMode val="edge"/>
          <c:yMode val="edge"/>
          <c:x val="0.26063209653049324"/>
          <c:y val="6.610388720351931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7932988979925039E-2"/>
          <c:y val="0.1469312441497633"/>
          <c:w val="0.32496640105394398"/>
          <c:h val="0.4717945470365592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муниципального района </c:v>
                </c:pt>
              </c:strCache>
            </c:strRef>
          </c:tx>
          <c:dLbls>
            <c:dLbl>
              <c:idx val="0"/>
              <c:layout>
                <c:manualLayout>
                  <c:x val="3.1204109004594163E-3"/>
                  <c:y val="-6.6228807935242526E-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2E4-48C8-991B-41B75EC1490A}"/>
                </c:ext>
              </c:extLst>
            </c:dLbl>
            <c:dLbl>
              <c:idx val="1"/>
              <c:layout>
                <c:manualLayout>
                  <c:x val="1.3300168065642269E-2"/>
                  <c:y val="-7.4481383774705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E4-48C8-991B-41B75EC1490A}"/>
                </c:ext>
              </c:extLst>
            </c:dLbl>
            <c:dLbl>
              <c:idx val="2"/>
              <c:layout>
                <c:manualLayout>
                  <c:x val="1.4616642977189728E-2"/>
                  <c:y val="-4.3274796982123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2E4-48C8-991B-41B75EC1490A}"/>
                </c:ext>
              </c:extLst>
            </c:dLbl>
            <c:dLbl>
              <c:idx val="3"/>
              <c:layout>
                <c:manualLayout>
                  <c:x val="1.5982146855899621E-2"/>
                  <c:y val="-1.4637239737631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2E4-48C8-991B-41B75EC1490A}"/>
                </c:ext>
              </c:extLst>
            </c:dLbl>
            <c:dLbl>
              <c:idx val="4"/>
              <c:layout>
                <c:manualLayout>
                  <c:x val="1.767058191255404E-2"/>
                  <c:y val="1.478384809639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2E4-48C8-991B-41B75EC1490A}"/>
                </c:ext>
              </c:extLst>
            </c:dLbl>
            <c:dLbl>
              <c:idx val="5"/>
              <c:layout>
                <c:manualLayout>
                  <c:x val="2.3731316545626508E-2"/>
                  <c:y val="2.9091435903085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2E4-48C8-991B-41B75EC1490A}"/>
                </c:ext>
              </c:extLst>
            </c:dLbl>
            <c:dLbl>
              <c:idx val="6"/>
              <c:layout>
                <c:manualLayout>
                  <c:x val="2.6850431007050281E-2"/>
                  <c:y val="5.89405507442759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2E4-48C8-991B-41B75EC1490A}"/>
                </c:ext>
              </c:extLst>
            </c:dLbl>
            <c:dLbl>
              <c:idx val="7"/>
              <c:layout>
                <c:manualLayout>
                  <c:x val="2.6952967548952402E-2"/>
                  <c:y val="0.107362255374410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2E4-48C8-991B-41B75EC1490A}"/>
                </c:ext>
              </c:extLst>
            </c:dLbl>
            <c:dLbl>
              <c:idx val="8"/>
              <c:layout>
                <c:manualLayout>
                  <c:x val="2.2322323030178746E-2"/>
                  <c:y val="0.157113498292316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2E4-48C8-991B-41B75EC1490A}"/>
                </c:ext>
              </c:extLst>
            </c:dLbl>
            <c:dLbl>
              <c:idx val="9"/>
              <c:layout>
                <c:manualLayout>
                  <c:x val="-5.0286277310666865E-2"/>
                  <c:y val="0.118174838709117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2E4-48C8-991B-41B75EC1490A}"/>
                </c:ext>
              </c:extLst>
            </c:dLbl>
            <c:dLbl>
              <c:idx val="10"/>
              <c:layout>
                <c:manualLayout>
                  <c:x val="3.7270265109997022E-2"/>
                  <c:y val="7.7146879887849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2E4-48C8-991B-41B75EC1490A}"/>
                </c:ext>
              </c:extLst>
            </c:dLbl>
            <c:dLbl>
              <c:idx val="11"/>
              <c:layout>
                <c:manualLayout>
                  <c:x val="0.11051122978982569"/>
                  <c:y val="-0.160306610995973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2E4-48C8-991B-41B75EC1490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Налоги на имущество</c:v>
                </c:pt>
                <c:pt idx="5">
                  <c:v>Доходы от использования имущества</c:v>
                </c:pt>
                <c:pt idx="6">
                  <c:v>Платежи при пользовании природными ресурсами</c:v>
                </c:pt>
                <c:pt idx="7">
                  <c:v>Доходы от оказания платных услуг и компенсации затрат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Безвозмездные поступления от других бюджетов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 formatCode="0.0">
                  <c:v>149742.9</c:v>
                </c:pt>
                <c:pt idx="1">
                  <c:v>3025.2</c:v>
                </c:pt>
                <c:pt idx="2">
                  <c:v>1708.2</c:v>
                </c:pt>
                <c:pt idx="3" formatCode="0.0">
                  <c:v>1559</c:v>
                </c:pt>
                <c:pt idx="4">
                  <c:v>6602.9</c:v>
                </c:pt>
                <c:pt idx="5">
                  <c:v>10382.4</c:v>
                </c:pt>
                <c:pt idx="6">
                  <c:v>5171.1000000000004</c:v>
                </c:pt>
                <c:pt idx="7">
                  <c:v>293.39999999999998</c:v>
                </c:pt>
                <c:pt idx="8">
                  <c:v>806.9</c:v>
                </c:pt>
                <c:pt idx="9">
                  <c:v>3425.2</c:v>
                </c:pt>
                <c:pt idx="10">
                  <c:v>437626.5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2E4-48C8-991B-41B75EC149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42991049856330987"/>
          <c:y val="0.26343197155277337"/>
          <c:w val="0.54645364994731527"/>
          <c:h val="0.4586723181731037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201"/>
          <c:h val="0.9110640402269282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собственных доходов в общем обьеме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4A0C-4F25-8E27-0821D87367E7}"/>
              </c:ext>
            </c:extLst>
          </c:dPt>
          <c:dLbls>
            <c:dLbl>
              <c:idx val="0"/>
              <c:layout>
                <c:manualLayout>
                  <c:x val="6.105090887337304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120 460,2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A0C-4F25-8E27-0821D87367E7}"/>
                </c:ext>
              </c:extLst>
            </c:dLbl>
            <c:dLbl>
              <c:idx val="1"/>
              <c:layout>
                <c:manualLayout>
                  <c:x val="2.7133737277055009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A0C-4F25-8E27-0821D87367E7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A0C-4F25-8E27-0821D87367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2023 г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182717.2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0C-4F25-8E27-0821D87367E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5.8069827221067238E-2"/>
                  <c:y val="1.333872662513220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A0C-4F25-8E27-0821D87367E7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A0C-4F25-8E27-0821D87367E7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A0C-4F25-8E27-0821D87367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2023 г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620343.6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A0C-4F25-8E27-0821D87367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148433920"/>
        <c:axId val="148448000"/>
        <c:axId val="0"/>
      </c:bar3DChart>
      <c:catAx>
        <c:axId val="148433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8448000"/>
        <c:crosses val="autoZero"/>
        <c:auto val="1"/>
        <c:lblAlgn val="ctr"/>
        <c:lblOffset val="100"/>
        <c:noMultiLvlLbl val="0"/>
      </c:catAx>
      <c:valAx>
        <c:axId val="148448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48433920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0.1695677302032077"/>
          <c:y val="3.8115411331314963E-2"/>
          <c:w val="0.73872275514008223"/>
          <c:h val="0.911064040226928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безвозмездных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 prstMaterial="metal">
                <a:bevelT/>
                <a:bevelB/>
              </a:sp3d>
            </c:spPr>
            <c:extLst>
              <c:ext xmlns:c16="http://schemas.microsoft.com/office/drawing/2014/chart" uri="{C3380CC4-5D6E-409C-BE32-E72D297353CC}">
                <c16:uniqueId val="{00000000-5A11-49B9-92F3-0522D4824B48}"/>
              </c:ext>
            </c:extLst>
          </c:dPt>
          <c:dLbls>
            <c:dLbl>
              <c:idx val="0"/>
              <c:layout>
                <c:manualLayout>
                  <c:x val="8.0957332752936373E-2"/>
                  <c:y val="-2.842721402110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11-49B9-92F3-0522D4824B48}"/>
                </c:ext>
              </c:extLst>
            </c:dLbl>
            <c:dLbl>
              <c:idx val="1"/>
              <c:layout>
                <c:manualLayout>
                  <c:x val="2.7133737277055023E-2"/>
                  <c:y val="-8.2032228977142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11-49B9-92F3-0522D4824B48}"/>
                </c:ext>
              </c:extLst>
            </c:dLbl>
            <c:dLbl>
              <c:idx val="2"/>
              <c:layout>
                <c:manualLayout>
                  <c:x val="3.0525454436686368E-2"/>
                  <c:y val="1.2304834346571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A11-49B9-92F3-0522D4824B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2023 г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437626.5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A11-49B9-92F3-0522D4824B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Общий объем доходов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4.953841413661015E-2"/>
                  <c:y val="-2.0172130138442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A11-49B9-92F3-0522D4824B48}"/>
                </c:ext>
              </c:extLst>
            </c:dLbl>
            <c:dLbl>
              <c:idx val="1"/>
              <c:layout>
                <c:manualLayout>
                  <c:x val="6.7557018392451484E-2"/>
                  <c:y val="8.20331687445630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A11-49B9-92F3-0522D4824B48}"/>
                </c:ext>
              </c:extLst>
            </c:dLbl>
            <c:dLbl>
              <c:idx val="2"/>
              <c:layout>
                <c:manualLayout>
                  <c:x val="5.8941104961452356E-2"/>
                  <c:y val="8.19931525646875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A11-49B9-92F3-0522D4824B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2023 г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620343.6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A11-49B9-92F3-0522D4824B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shape val="cylinder"/>
        <c:axId val="133140480"/>
        <c:axId val="133142016"/>
        <c:axId val="0"/>
      </c:bar3DChart>
      <c:catAx>
        <c:axId val="133140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7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3142016"/>
        <c:crosses val="autoZero"/>
        <c:auto val="1"/>
        <c:lblAlgn val="ctr"/>
        <c:lblOffset val="100"/>
        <c:noMultiLvlLbl val="0"/>
      </c:catAx>
      <c:valAx>
        <c:axId val="133142016"/>
        <c:scaling>
          <c:orientation val="minMax"/>
        </c:scaling>
        <c:delete val="1"/>
        <c:axPos val="b"/>
        <c:numFmt formatCode="#,##0.00" sourceLinked="1"/>
        <c:majorTickMark val="out"/>
        <c:minorTickMark val="none"/>
        <c:tickLblPos val="none"/>
        <c:crossAx val="133140480"/>
        <c:crosses val="autoZero"/>
        <c:crossBetween val="between"/>
      </c:valAx>
      <c:spPr>
        <a:noFill/>
        <a:ln w="25370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от других бюджетов бюджетной системы (тыс.руб.)</c:v>
                </c:pt>
              </c:strCache>
            </c:strRef>
          </c:tx>
          <c:explosion val="4"/>
          <c:dLbls>
            <c:dLbl>
              <c:idx val="3"/>
              <c:layout>
                <c:manualLayout>
                  <c:x val="-9.0149992512197297E-2"/>
                  <c:y val="-2.454569164212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A2A-402E-97AC-FE1BECDD5D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95519</c:v>
                </c:pt>
                <c:pt idx="1">
                  <c:v>147805.29999999999</c:v>
                </c:pt>
                <c:pt idx="2">
                  <c:v>186261.6</c:v>
                </c:pt>
                <c:pt idx="3">
                  <c:v>8447.5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2A-402E-97AC-FE1BECDD5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296013508234296"/>
          <c:y val="0.15401781366677081"/>
          <c:w val="0.33601450659351184"/>
          <c:h val="0.6919641129693019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города Сорска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Республики Хакасия в 2023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тыс. рублей)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
</a:t>
            </a:r>
          </a:p>
        </c:rich>
      </c:tx>
      <c:layout>
        <c:manualLayout>
          <c:xMode val="edge"/>
          <c:yMode val="edge"/>
          <c:x val="0.15933913089590118"/>
          <c:y val="1.994702428027635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019827766470925E-2"/>
          <c:y val="0.45310053718259846"/>
          <c:w val="0.4342034653249725"/>
          <c:h val="0.483920470416849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dLbls>
            <c:dLbl>
              <c:idx val="0"/>
              <c:layout>
                <c:manualLayout>
                  <c:x val="-0.12452300786259285"/>
                  <c:y val="-0.101905258205225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975-4DDF-A7C6-289BDCE8D39D}"/>
                </c:ext>
              </c:extLst>
            </c:dLbl>
            <c:dLbl>
              <c:idx val="1"/>
              <c:layout>
                <c:manualLayout>
                  <c:x val="3.8813315195201283E-3"/>
                  <c:y val="-0.124021549437551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75-4DDF-A7C6-289BDCE8D39D}"/>
                </c:ext>
              </c:extLst>
            </c:dLbl>
            <c:dLbl>
              <c:idx val="2"/>
              <c:layout>
                <c:manualLayout>
                  <c:x val="9.2544802140659327E-2"/>
                  <c:y val="-7.7282176538181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975-4DDF-A7C6-289BDCE8D39D}"/>
                </c:ext>
              </c:extLst>
            </c:dLbl>
            <c:dLbl>
              <c:idx val="3"/>
              <c:layout>
                <c:manualLayout>
                  <c:x val="1.5746129725373516E-2"/>
                  <c:y val="-4.1608822222763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75-4DDF-A7C6-289BDCE8D39D}"/>
                </c:ext>
              </c:extLst>
            </c:dLbl>
            <c:dLbl>
              <c:idx val="4"/>
              <c:layout>
                <c:manualLayout>
                  <c:x val="2.8967834300565456E-2"/>
                  <c:y val="-8.8220540572964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975-4DDF-A7C6-289BDCE8D39D}"/>
                </c:ext>
              </c:extLst>
            </c:dLbl>
            <c:dLbl>
              <c:idx val="5"/>
              <c:layout>
                <c:manualLayout>
                  <c:x val="8.9700646179311748E-3"/>
                  <c:y val="0.113948478716010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975-4DDF-A7C6-289BDCE8D39D}"/>
                </c:ext>
              </c:extLst>
            </c:dLbl>
            <c:dLbl>
              <c:idx val="6"/>
              <c:layout>
                <c:manualLayout>
                  <c:x val="-1.0217683208261398E-2"/>
                  <c:y val="1.6033861259562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975-4DDF-A7C6-289BDCE8D39D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 formatCode="0.0">
                  <c:v>52804.2</c:v>
                </c:pt>
                <c:pt idx="1">
                  <c:v>877.2</c:v>
                </c:pt>
                <c:pt idx="2" formatCode="#,##0.00">
                  <c:v>6391</c:v>
                </c:pt>
                <c:pt idx="3" formatCode="#,##0.0">
                  <c:v>98794.1</c:v>
                </c:pt>
                <c:pt idx="4" formatCode="#,##0.0">
                  <c:v>25149.7</c:v>
                </c:pt>
                <c:pt idx="5" formatCode="0.0">
                  <c:v>492053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975-4DDF-A7C6-289BDCE8D3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9724089020633331"/>
          <c:y val="0.25910642957242652"/>
          <c:w val="0.36964223904701948"/>
          <c:h val="0.58011850783222318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Структура расходов бюджета   муниципального образования города Сорска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процентах)
</a:t>
            </a:r>
          </a:p>
        </c:rich>
      </c:tx>
      <c:layout>
        <c:manualLayout>
          <c:xMode val="edge"/>
          <c:yMode val="edge"/>
          <c:x val="0.16075396758642627"/>
          <c:y val="3.589544130017360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997868052775856E-2"/>
          <c:y val="0.42687003818797553"/>
          <c:w val="0.4582556890639029"/>
          <c:h val="0.513473913740603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бюджета муниципального образования Усть-Абаканский район </c:v>
                </c:pt>
              </c:strCache>
            </c:strRef>
          </c:tx>
          <c:explosion val="3"/>
          <c:dLbls>
            <c:dLbl>
              <c:idx val="0"/>
              <c:layout>
                <c:manualLayout>
                  <c:x val="-7.2370679191796267E-2"/>
                  <c:y val="-7.0746742158198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D9-4575-AA37-90EBED65D7BC}"/>
                </c:ext>
              </c:extLst>
            </c:dLbl>
            <c:dLbl>
              <c:idx val="1"/>
              <c:layout>
                <c:manualLayout>
                  <c:x val="-3.1823242112758922E-2"/>
                  <c:y val="-8.706902452853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D9-4575-AA37-90EBED65D7BC}"/>
                </c:ext>
              </c:extLst>
            </c:dLbl>
            <c:dLbl>
              <c:idx val="2"/>
              <c:layout>
                <c:manualLayout>
                  <c:x val="4.6859613999129503E-2"/>
                  <c:y val="-4.8536570470069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D9-4575-AA37-90EBED65D7BC}"/>
                </c:ext>
              </c:extLst>
            </c:dLbl>
            <c:dLbl>
              <c:idx val="3"/>
              <c:layout>
                <c:manualLayout>
                  <c:x val="1.8588614619763754E-2"/>
                  <c:y val="-3.8719915922615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3D9-4575-AA37-90EBED65D7BC}"/>
                </c:ext>
              </c:extLst>
            </c:dLbl>
            <c:dLbl>
              <c:idx val="4"/>
              <c:layout>
                <c:manualLayout>
                  <c:x val="2.3518484952766178E-2"/>
                  <c:y val="-4.6026500391437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D9-4575-AA37-90EBED65D7BC}"/>
                </c:ext>
              </c:extLst>
            </c:dLbl>
            <c:dLbl>
              <c:idx val="5"/>
              <c:layout>
                <c:manualLayout>
                  <c:x val="3.2058305531421111E-2"/>
                  <c:y val="7.8735968840030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3D9-4575-AA37-90EBED65D7BC}"/>
                </c:ext>
              </c:extLst>
            </c:dLbl>
            <c:dLbl>
              <c:idx val="6"/>
              <c:layout>
                <c:manualLayout>
                  <c:x val="-3.497208928265663E-3"/>
                  <c:y val="3.35687738720967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3D9-4575-AA37-90EBED65D7BC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 </c:v>
                </c:pt>
                <c:pt idx="3">
                  <c:v>Национальная экономика </c:v>
                </c:pt>
                <c:pt idx="4">
                  <c:v>Жилищно-коммунальное хозяйство </c:v>
                </c:pt>
                <c:pt idx="5">
                  <c:v>Социально-культурная сфера </c:v>
                </c:pt>
                <c:pt idx="6">
                  <c:v>Обслуживание государственного и муниципального долга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7.8</c:v>
                </c:pt>
                <c:pt idx="1">
                  <c:v>0.1</c:v>
                </c:pt>
                <c:pt idx="2" formatCode="0.0">
                  <c:v>0.9</c:v>
                </c:pt>
                <c:pt idx="3" formatCode="0.0">
                  <c:v>14.6</c:v>
                </c:pt>
                <c:pt idx="4" formatCode="0.0">
                  <c:v>3.7</c:v>
                </c:pt>
                <c:pt idx="5" formatCode="0.0">
                  <c:v>72.8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3D9-4575-AA37-90EBED65D7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186997294320018"/>
          <c:y val="0.2291690976015954"/>
          <c:w val="0.40501315631015494"/>
          <c:h val="0.6998678357155513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Муниципальный долг на конец года, млн.рублей</c:v>
                </c:pt>
              </c:strCache>
            </c:strRef>
          </c:tx>
          <c:spPr>
            <a:gradFill rotWithShape="0">
              <a:gsLst>
                <a:gs pos="0">
                  <a:srgbClr val="000000">
                    <a:gamma/>
                    <a:shade val="46275"/>
                    <a:invGamma/>
                  </a:srgbClr>
                </a:gs>
                <a:gs pos="50000">
                  <a:srgbClr val="33CCCC"/>
                </a:gs>
                <a:gs pos="100000">
                  <a:srgbClr val="0000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9199"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11,6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F6C-4ABD-9FE2-2F07A58A44B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11,6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F6C-4ABD-9FE2-2F07A58A44B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F6C-4ABD-9FE2-2F07A58A44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F6C-4ABD-9FE2-2F07A58A44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51540096"/>
        <c:axId val="151541632"/>
      </c:barChart>
      <c:lineChart>
        <c:grouping val="standard"/>
        <c:varyColors val="0"/>
        <c:ser>
          <c:idx val="0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43798">
              <a:solidFill>
                <a:srgbClr val="FF99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4641636925461533E-2"/>
                  <c:y val="-4.0228470065497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F6C-4ABD-9FE2-2F07A58A44B5}"/>
                </c:ext>
              </c:extLst>
            </c:dLbl>
            <c:dLbl>
              <c:idx val="1"/>
              <c:layout>
                <c:manualLayout>
                  <c:x val="-6.3481227694096171E-2"/>
                  <c:y val="-5.4857004634769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F6C-4ABD-9FE2-2F07A58A44B5}"/>
                </c:ext>
              </c:extLst>
            </c:dLbl>
            <c:dLbl>
              <c:idx val="2"/>
              <c:layout>
                <c:manualLayout>
                  <c:x val="-3.0229156044807706E-2"/>
                  <c:y val="-4.3885603707815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F6C-4ABD-9FE2-2F07A58A44B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Sheet1!$B$1:$C$1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F6C-4ABD-9FE2-2F07A58A44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1543168"/>
        <c:axId val="151561344"/>
      </c:lineChart>
      <c:catAx>
        <c:axId val="151540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1541632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51541632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 w="14599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51540096"/>
        <c:crosses val="autoZero"/>
        <c:crossBetween val="between"/>
        <c:majorUnit val="20"/>
      </c:valAx>
      <c:catAx>
        <c:axId val="151543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51561344"/>
        <c:crosses val="autoZero"/>
        <c:auto val="0"/>
        <c:lblAlgn val="ctr"/>
        <c:lblOffset val="100"/>
        <c:noMultiLvlLbl val="0"/>
      </c:catAx>
      <c:valAx>
        <c:axId val="151561344"/>
        <c:scaling>
          <c:orientation val="minMax"/>
        </c:scaling>
        <c:delete val="1"/>
        <c:axPos val="r"/>
        <c:numFmt formatCode="0%" sourceLinked="0"/>
        <c:majorTickMark val="none"/>
        <c:minorTickMark val="none"/>
        <c:tickLblPos val="none"/>
        <c:crossAx val="151543168"/>
        <c:crosses val="max"/>
        <c:crossBetween val="between"/>
        <c:majorUnit val="0.1"/>
      </c:valAx>
      <c:spPr>
        <a:noFill/>
        <a:ln w="29199">
          <a:noFill/>
        </a:ln>
      </c:spPr>
    </c:plotArea>
    <c:legend>
      <c:legendPos val="r"/>
      <c:legendEntry>
        <c:idx val="1"/>
        <c:delete val="1"/>
      </c:legendEntry>
      <c:overlay val="0"/>
      <c:spPr>
        <a:noFill/>
        <a:ln w="29199"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chemeClr val="tx2"/>
          </a:solidFill>
          <a:latin typeface="+mj-lt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0.91266</cdr:y>
    </cdr:from>
    <cdr:to>
      <cdr:x>0.60738</cdr:x>
      <cdr:y>0.95917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2" y="2854137"/>
          <a:ext cx="171804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0.36272</cdr:x>
      <cdr:y>0.21498</cdr:y>
    </cdr:from>
    <cdr:to>
      <cdr:x>0.36272</cdr:x>
      <cdr:y>0.37777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1619894" y="672300"/>
          <a:ext cx="0" cy="50909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0.36013</cdr:x>
      <cdr:y>0.39473</cdr:y>
    </cdr:from>
    <cdr:to>
      <cdr:x>0.36013</cdr:x>
      <cdr:y>0.58078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1608288" y="1234434"/>
          <a:ext cx="0" cy="58183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0.23957</cdr:x>
      <cdr:y>0.55114</cdr:y>
    </cdr:from>
    <cdr:to>
      <cdr:x>0.44663</cdr:x>
      <cdr:y>0.64417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69902" y="1723568"/>
          <a:ext cx="924711" cy="290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29,5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0.84314</cdr:x>
      <cdr:y>0.11628</cdr:y>
    </cdr:from>
    <cdr:to>
      <cdr:x>1</cdr:x>
      <cdr:y>0.23256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36004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0.75101</cdr:x>
      <cdr:y>0.18605</cdr:y>
    </cdr:from>
    <cdr:to>
      <cdr:x>1</cdr:x>
      <cdr:y>0.48136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84376" y="5760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0.1752</cdr:x>
      <cdr:y>0.11779</cdr:y>
    </cdr:from>
    <cdr:to>
      <cdr:x>0.20951</cdr:x>
      <cdr:y>0.89376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03573" y="353219"/>
          <a:ext cx="137787" cy="232696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75000"/>
          </a:schemeClr>
        </a:solidFill>
        <a:ln xmlns:a="http://schemas.openxmlformats.org/drawingml/2006/main">
          <a:solidFill>
            <a:schemeClr val="tx2">
              <a:lumMod val="40000"/>
              <a:lumOff val="6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0.56891</cdr:x>
      <cdr:y>0.85418</cdr:y>
    </cdr:from>
    <cdr:to>
      <cdr:x>0.60738</cdr:x>
      <cdr:y>0.90069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2540700" y="2671268"/>
          <a:ext cx="171803" cy="145450"/>
        </a:xfrm>
        <a:prstGeom xmlns:a="http://schemas.openxmlformats.org/drawingml/2006/main" prst="rect">
          <a:avLst/>
        </a:prstGeom>
        <a:solidFill xmlns:a="http://schemas.openxmlformats.org/drawingml/2006/main">
          <a:srgbClr val="FF66FF"/>
        </a:solidFill>
        <a:ln xmlns:a="http://schemas.openxmlformats.org/drawingml/2006/main">
          <a:solidFill>
            <a:srgbClr val="FF66FF"/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6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0.50557</cdr:x>
      <cdr:y>0.15718</cdr:y>
    </cdr:from>
    <cdr:to>
      <cdr:x>0.50557</cdr:x>
      <cdr:y>0.31997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2257848" y="491546"/>
          <a:ext cx="0" cy="50909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0.50059</cdr:x>
      <cdr:y>0.38453</cdr:y>
    </cdr:from>
    <cdr:to>
      <cdr:x>0.50059</cdr:x>
      <cdr:y>0.57058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>
          <a:off x="2235607" y="1202536"/>
          <a:ext cx="0" cy="58183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prstDash val="dash"/>
          <a:tailEnd type="non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0.24241</cdr:x>
      <cdr:y>0.54808</cdr:y>
    </cdr:from>
    <cdr:to>
      <cdr:x>0.44947</cdr:x>
      <cdr:y>0.64949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082565" y="1713991"/>
          <a:ext cx="924711" cy="317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70,5</a:t>
          </a:r>
          <a:r>
            <a:rPr lang="ru-RU" sz="1100" b="1" dirty="0" smtClean="0"/>
            <a:t> %</a:t>
          </a:r>
          <a:endParaRPr lang="ru-RU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ru-RU" smtClean="0"/>
              <a:pPr/>
              <a:t>29.07.2024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ru-RU" smtClean="0"/>
              <a:pPr/>
              <a:t>29.07.2024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822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476500" y="3124200"/>
            <a:ext cx="668655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476500" y="5003322"/>
            <a:ext cx="668655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6923" y="1158222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7/29/2024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441" y="4165667"/>
            <a:ext cx="3657600" cy="416052"/>
          </a:xfrm>
        </p:spPr>
        <p:txBody>
          <a:bodyPr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8733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418768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802892" y="5788152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063750" y="4495800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436006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18161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2512" y="1873584"/>
            <a:ext cx="416052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2512" y="4572000"/>
            <a:ext cx="4160520" cy="16002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0"/>
          </p:nvPr>
        </p:nvSpPr>
        <p:spPr>
          <a:xfrm>
            <a:off x="5479260" y="0"/>
            <a:ext cx="4426741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80899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0" y="2895600"/>
            <a:ext cx="668655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76500" y="5010150"/>
            <a:ext cx="668655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05444" y="1154557"/>
            <a:ext cx="2286000" cy="412750"/>
          </a:xfrm>
        </p:spPr>
        <p:txBody>
          <a:bodyPr/>
          <a:lstStyle/>
          <a:p>
            <a:fld id="{544213AF-26F6-41FA-8D85-E2C5388D6E58}" type="datetimeFigureOut">
              <a:rPr lang="en-US" smtClean="0"/>
              <a:pPr/>
              <a:t>7/29/2024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19644" y="4162806"/>
            <a:ext cx="3657600" cy="4160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12750" y="0"/>
            <a:ext cx="6604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99364" y="0"/>
            <a:ext cx="113386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3150" y="0"/>
            <a:ext cx="19702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236430" y="0"/>
            <a:ext cx="24947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520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906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25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87052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1557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20800" y="0"/>
            <a:ext cx="8255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60400" y="3429000"/>
            <a:ext cx="140335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435096" y="4866752"/>
            <a:ext cx="694876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182003" y="5500632"/>
            <a:ext cx="14859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802892" y="5791200"/>
            <a:ext cx="29718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035627" y="4479888"/>
            <a:ext cx="39624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85610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452334" y="4928702"/>
            <a:ext cx="660400" cy="517524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26102" y="1600200"/>
            <a:ext cx="39624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17245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5300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736306" y="2362200"/>
            <a:ext cx="39624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9530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705350" y="1569720"/>
            <a:ext cx="39624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15728" y="3181350"/>
            <a:ext cx="6309360" cy="4953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79970" y="274320"/>
            <a:ext cx="1654302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30200" y="274320"/>
            <a:ext cx="61087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892201" y="3181350"/>
            <a:ext cx="6309360" cy="4953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68655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29615" y="264795"/>
            <a:ext cx="1651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7691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708321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949325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0899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0899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8305800" y="1065849"/>
            <a:ext cx="2011680" cy="416052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706052" y="3722000"/>
            <a:ext cx="3200400" cy="39624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255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7409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575800" y="0"/>
            <a:ext cx="3302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65835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836152" y="5715000"/>
            <a:ext cx="59436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806434" y="5734050"/>
            <a:ext cx="6604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7F8E3F6-DE14-48B2-B2BC-6FABA9630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3.jpeg"/><Relationship Id="rId7" Type="http://schemas.openxmlformats.org/officeDocument/2006/relationships/package" Target="../embeddings/____________Microsoft_PowerPoint6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____________Microsoft_PowerPoint.pptx"/><Relationship Id="rId10" Type="http://schemas.openxmlformats.org/officeDocument/2006/relationships/image" Target="../media/image13.emf"/><Relationship Id="rId4" Type="http://schemas.openxmlformats.org/officeDocument/2006/relationships/image" Target="../media/image2.gif"/><Relationship Id="rId9" Type="http://schemas.openxmlformats.org/officeDocument/2006/relationships/package" Target="../embeddings/____________Microsoft_PowerPoint7.ppt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chart" Target="../charts/chart7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0304" y="3508268"/>
            <a:ext cx="7592114" cy="252756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Сорска Республики Хакасия </a:t>
            </a:r>
            <a:b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cap="none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2023 год</a:t>
            </a:r>
            <a:endParaRPr lang="ru-RU" sz="4400" b="1" i="0" cap="none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698" y="311649"/>
            <a:ext cx="1259976" cy="15736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095928"/>
            <a:ext cx="9906000" cy="359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5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762906" y="901093"/>
          <a:ext cx="8484780" cy="576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8" name="Диаграмма 8"/>
          <p:cNvGraphicFramePr>
            <a:graphicFrameLocks/>
          </p:cNvGraphicFramePr>
          <p:nvPr/>
        </p:nvGraphicFramePr>
        <p:xfrm>
          <a:off x="280263" y="1463040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 flipV="1">
            <a:off x="1417887" y="4324548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358529" y="4574363"/>
            <a:ext cx="1808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/>
              <a:t>Объем собственных доходов 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3242" y="4555071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311147" y="2829175"/>
            <a:ext cx="4967433" cy="2569029"/>
          </a:xfrm>
          <a:prstGeom prst="rect">
            <a:avLst/>
          </a:prstGeom>
          <a:ln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Собственные доходы в общем объеме доходов бюджета города составляют 29,5%, план поступления по ним выполнен на 85,1% (при плане 214 741,9 тыс. руб., поступило 182 717,2 тыс. руб.). 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248592" y="1150262"/>
            <a:ext cx="83851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ОБЪЕМ И СТРУКТУРА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ГОРОДА,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pic>
        <p:nvPicPr>
          <p:cNvPr id="14" name="Рисунок 13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94733" y="1236130"/>
          <a:ext cx="8635999" cy="532553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05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1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6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82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01.01.2024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3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214 741,9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182 717,2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180 966,2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149 742,9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82,7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ТОВАРЫ (РАБОТЫ,УСЛУГИ), РЕАЛИЗУЕМЫЕ НА ТЕРРИТОРИИ РОССИЙСКОЙ </a:t>
                      </a: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-ФЕДЕРАЦИИ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2 906,6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3 025,2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2 202,0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708,2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77,6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7 399,0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6 602,9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9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ПОШЛИНА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1 626,0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1 559,0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СОБСТВЕНННОСТИ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5</a:t>
                      </a: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10 382,4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234,0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5 171,1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293,4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1 106,0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806,9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3 452,1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3 425,2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466 412,1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437 626,5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99 019,0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95 519,0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008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СУБЪЕКТОВ РОССИЙСКОЙ ФЕДЕРАЦИИ И МУНИЦИПАЛЬНЫХ ОБРАЗОВАНИЙ ( МЕЖБЮДЖЕТНЫЕ СУБСИДИИ)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160 664,8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147 805,3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9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198 280,8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186 261,6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1753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</a:t>
                      </a:r>
                      <a:r>
                        <a:rPr kumimoji="0" lang="ru-RU" sz="105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МЕЖБЮДЖЕТНЫЕ ТРАНСФЕРТЫ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8 447,5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8 447,5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551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СУБСИДИЙ, СУБВЕНЦИЙ И ИНЫХ МЕЖБЮДЖЕТНЫХ</a:t>
                      </a:r>
                      <a:r>
                        <a:rPr lang="ru-RU" sz="105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ТРАНСФЕРТОВ, ИМЕЮЩИХ ЦЕЛЕВОЕ НАЗНАЧЕНИЕ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-407,0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6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681 154,0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620 343,6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91,1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056" marR="4056" marT="4056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 Сорск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9025" y="1338833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безвозмездных поступлений от других бюджетов бюджетной системы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2023 год.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Диаграмма 8"/>
          <p:cNvGraphicFramePr>
            <a:graphicFrameLocks/>
          </p:cNvGraphicFramePr>
          <p:nvPr/>
        </p:nvGraphicFramePr>
        <p:xfrm>
          <a:off x="5261568" y="1071155"/>
          <a:ext cx="4465908" cy="312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Прямоугольник 20"/>
          <p:cNvSpPr/>
          <p:nvPr/>
        </p:nvSpPr>
        <p:spPr>
          <a:xfrm flipV="1">
            <a:off x="6564653" y="3758487"/>
            <a:ext cx="189798" cy="145309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858749" y="4093516"/>
            <a:ext cx="1668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Общий объем доходов</a:t>
            </a:r>
            <a:endParaRPr lang="ru-RU" sz="1200" dirty="0"/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7435625" y="4023364"/>
            <a:ext cx="1808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Объем безвозмездных поступлений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11391" y="4604371"/>
            <a:ext cx="3586514" cy="20839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Доля безвозмездных поступлений 33,8 % поступила в бюджет города в форме субвенций на выполнение переданных государственных полномочий.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поступлений в бюджет муниципального образования в виде субсидий  147 805,3 тыс. руб., была направлена на обеспечение мероприятий по строительству модернизации и ремонту , программы энергосбережения, модернизации систем дошкольного образования.</a:t>
            </a:r>
            <a:endParaRPr lang="ru-RU" sz="1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/>
        </p:nvGraphicFramePr>
        <p:xfrm>
          <a:off x="421640" y="2021841"/>
          <a:ext cx="4607560" cy="3850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87865" y="1310131"/>
          <a:ext cx="8407401" cy="508220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59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0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1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4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83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1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05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01.01.2024 </a:t>
                      </a: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60 217,0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52 804,2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 субъекта Российской Федерации и муниципального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2 925,0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2 133,7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72,9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3 673,0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2 885,9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 власти субъектов Российской Федерации, местных администраций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31 958,7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26 826,1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83,9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1 994,7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1 571,4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проведения выборов и референдумов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19 043,0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18 798,5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502,6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468,6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93,2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877,2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877,2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877,2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877,2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6 692,3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6 391,0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95,5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marL="0" algn="l" rtl="0" eaLnBrk="1" fontAlgn="b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характера , гражданская оборона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5 277,3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5 084,3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1803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</a:t>
                      </a:r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безопасности и правоохранительной деятельности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1 415,0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1 306,7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104 698,2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98 794,1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4 094,0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1 833,6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Автомобильный транспорт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7 264,0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5 397,6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74,3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26 789,0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25 755,3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     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66 551,2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65 807,6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524938" y="721870"/>
            <a:ext cx="8078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Структура расходов бюджета  города Сорска Республики Хакасия</a:t>
            </a:r>
          </a:p>
          <a:p>
            <a:pPr algn="ctr"/>
            <a:r>
              <a:rPr lang="ru-RU" sz="1400" b="1" dirty="0" smtClean="0"/>
              <a:t> по разделам, подразделам за 2023 год</a:t>
            </a:r>
            <a:endParaRPr lang="ru-RU" sz="1400" b="1" dirty="0"/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0475" y="2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36333" y="771588"/>
            <a:ext cx="80782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города Сорска Республики Хакасия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разделам, подразделам за 2023 год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82772" y="1329075"/>
          <a:ext cx="8484782" cy="533199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890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4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73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42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2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                          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  <a:endParaRPr lang="ru-RU" sz="110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01.01.2024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41 390,1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25 149,7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60,8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1 630,7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478,5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16 683,6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3 999,7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18 661,8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17 277,1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kumimoji="0" lang="ru-RU" sz="105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4 414,0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3 394,4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76,9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3 834,0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вопросы  в области охраны окружающей среды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3 834,0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358 382,1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339 270,3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89 987,3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88 801,4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234 664,4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225 703,0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21 305,5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16 584,6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667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05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122,1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121,3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12 302,8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8 060,0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65,5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120 778,6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114 091,7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94,5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107 143,3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102 376,3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 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13 635,3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11 715,4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85,9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29 411,6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20 355,9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69,2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2 911,0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2 910,0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678,3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678,3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6790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25 206,0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16 192,9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64,2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социальной политики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616,3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574,7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93,3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1858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22 298,8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18 335,1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82,2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1066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22 298,8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18 335,1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82,2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1648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latin typeface="Times New Roman"/>
                        </a:rPr>
                        <a:t>13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36753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  <a:p>
                      <a:pPr algn="l" fontAlgn="t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/>
                        </a:rPr>
                        <a:t>13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latin typeface="Times New Roman"/>
                        </a:rPr>
                        <a:t>01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1648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 smtClean="0"/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029" marR="3029" marT="302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/>
                        <a:t> 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748 589,9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676 069,2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90,3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29" marR="3029" marT="3029" marB="0" anchor="ctr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8" name="Объект 1"/>
          <p:cNvGraphicFramePr/>
          <p:nvPr/>
        </p:nvGraphicFramePr>
        <p:xfrm>
          <a:off x="408527" y="965613"/>
          <a:ext cx="8976301" cy="533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</p:txBody>
      </p:sp>
      <p:graphicFrame>
        <p:nvGraphicFramePr>
          <p:cNvPr id="15" name="Объект 1"/>
          <p:cNvGraphicFramePr/>
          <p:nvPr>
            <p:extLst>
              <p:ext uri="{D42A27DB-BD31-4B8C-83A1-F6EECF244321}">
                <p14:modId xmlns:p14="http://schemas.microsoft.com/office/powerpoint/2010/main" val="3325772961"/>
              </p:ext>
            </p:extLst>
          </p:nvPr>
        </p:nvGraphicFramePr>
        <p:xfrm>
          <a:off x="440602" y="1063256"/>
          <a:ext cx="8976301" cy="5419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79522" y="234767"/>
            <a:ext cx="77647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69620" y="1430914"/>
          <a:ext cx="7883313" cy="484337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949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5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3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01.01.2024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8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289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Профессиональное развитие муниципальных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служащих, работников технической группы, централизованной бухгалтерии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органов местного самоуправления города Сорска Республики Хакасия на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2021-2023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122,0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121,3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общественного порядка и противодействия преступности на территории городского округа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22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правонарушений на территории г.Сорска среди населения 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432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0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«Профилактика безнадзорности и правонарушений на территории муниципального образования г.Сорск»</a:t>
                      </a:r>
                      <a:endParaRPr kumimoji="0" lang="ru-RU" sz="1100" b="0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185,0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12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Противодействие </a:t>
                      </a:r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незаконному обороту наркотиков, снижение масштабов наркотизации и алкоголизации населения муниципального образования город Сорск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76,0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674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Защита населения и территории муниципального образования город Сорск от чрезвычайных ситуаций, обеспечение пожарной безопасности и безопасности людей на водных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объектах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1 000,0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891,9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сельскохозяйственного производства на территории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4 094,0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1 833,6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44,8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035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транспортной системы муниципального образования город </a:t>
                      </a:r>
                      <a:r>
                        <a:rPr kumimoji="0"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Сорск</a:t>
                      </a:r>
                      <a:endParaRPr kumimoji="0"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33 669,0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30 915,3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91,8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"Организация пассажирских перевозок автомобильным </a:t>
                      </a:r>
                      <a:r>
                        <a:rPr kumimoji="0" lang="ru-RU" sz="110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транспортом общего </a:t>
                      </a:r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пользования"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7 264,0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5 397,6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74,3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2448">
                <a:tc>
                  <a:txBody>
                    <a:bodyPr/>
                    <a:lstStyle/>
                    <a:p>
                      <a:pPr marL="0" algn="l" rtl="0" eaLnBrk="1" fontAlgn="t" latinLnBrk="0" hangingPunct="1"/>
                      <a:r>
                        <a:rPr kumimoji="0" lang="ru-RU" sz="110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"Автомобильные дороги на территории муниципального образования города Сорска"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26 405,0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25 517,7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17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 имуществом</a:t>
                      </a:r>
                      <a:endParaRPr kumimoji="0" lang="ru-RU" sz="110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4 318,0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3 574,4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29340" y="649945"/>
          <a:ext cx="8053888" cy="5781506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232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4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3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4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8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01.01.2024 </a:t>
                      </a:r>
                      <a:r>
                        <a:rPr lang="ru-RU" sz="1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0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Поддержка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развитие коммунальных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систем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16 372,6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3 888,7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Энергосбережение и повышение </a:t>
                      </a:r>
                      <a:r>
                        <a:rPr lang="ru-RU" sz="1100" b="1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энергоэффективности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 муниципальном образовании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311,0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Развитие и благоустройство территории муниципального образования город Сорск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12 205,9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10 821,2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"Благоустройство территории муниципального образования город Сорск"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9 112,2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7 915,5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доступным и комфортным жильем и коммунальными услугами населения"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3 093,7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2 905,7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культуры муниципального образования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113 419,6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107 803,8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95,0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9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культуры, спорта, молодежной политики, туризма в муниципальном образовании города Сорска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22 298,8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18 335,1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0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на территории муниципального образования </a:t>
                      </a: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города Сорска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3 191,0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3 190,4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5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"Старшее поколение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2 961,0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2 960,0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9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"Повышение роли некоммерческих организаций муниципального образования в решении социально-культурных и иных общественно значимых задач развития города Сорска </a:t>
                      </a:r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на"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873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молодых семей в муниципальном образовании город Сорск на 2023-2025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678,3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678,3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Содействие занятости населения города Сорска Республики Хакасия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294,7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образования в муниципальном образовании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339 640,9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325 631,2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95,9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дошкольного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89 987,3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88 801,4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общего образования"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220 540,6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212 971,7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"Обеспечение доступности дополнительного образования"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14 989,2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11 126,9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"Реализация национальной образовательной инициативы "Наша новая школа"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1 246,9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1 246,9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8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"Школьное питание"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12 876,9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11 484,3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Презентация" r:id="rId5" imgW="4951494" imgH="3427643" progId="PowerPoint.Show.12">
                  <p:embed/>
                </p:oleObj>
              </mc:Choice>
              <mc:Fallback>
                <p:oleObj name="Презентация" r:id="rId5" imgW="4951494" imgH="3427643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 flipH="1" flipV="1">
          <a:off x="2410453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Презентация" r:id="rId7" imgW="4951494" imgH="3427643" progId="PowerPoint.Show.12">
                  <p:embed/>
                </p:oleObj>
              </mc:Choice>
              <mc:Fallback>
                <p:oleObj name="Презентация" r:id="rId7" imgW="4951494" imgH="3427643" progId="PowerPoint.Show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 flipV="1">
                        <a:off x="2410453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 flipV="1">
          <a:off x="2476501" y="5141913"/>
          <a:ext cx="66048" cy="4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Презентация" r:id="rId9" imgW="4951494" imgH="3427643" progId="PowerPoint.Show.12">
                  <p:embed/>
                </p:oleObj>
              </mc:Choice>
              <mc:Fallback>
                <p:oleObj name="Презентация" r:id="rId9" imgW="4951494" imgH="3427643" progId="PowerPoint.Show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V="1">
                        <a:off x="2476501" y="5141913"/>
                        <a:ext cx="66048" cy="45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715965" y="1209676"/>
            <a:ext cx="8894761" cy="4914899"/>
          </a:xfrm>
        </p:spPr>
        <p:txBody>
          <a:bodyPr rtlCol="0">
            <a:noAutofit/>
          </a:bodyPr>
          <a:lstStyle/>
          <a:p>
            <a:pPr marL="571500" indent="-571500" eaLnBrk="1" fontAlgn="auto" hangingPunct="1">
              <a:spcAft>
                <a:spcPts val="0"/>
              </a:spcAft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понятия 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об исполнении расходов бюджета города Сорска Республики Хакасия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по исполнению  муниципальных программ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571500" indent="-571500">
              <a:buFont typeface="Arial" pitchFamily="34" charset="0"/>
              <a:buAutoNum type="romanUcPeriod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социально - экономического развития города Сорска Республики Хакасия</a:t>
            </a:r>
          </a:p>
          <a:p>
            <a:pPr marL="571500" indent="-57150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94661" y="422756"/>
            <a:ext cx="3089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68400" y="801084"/>
          <a:ext cx="7518401" cy="4213797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499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2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План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1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01.01.2024г</a:t>
                      </a: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Процент исполнения</a:t>
                      </a:r>
                      <a:endParaRPr lang="ru-RU" sz="11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96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Дети сироты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3 783,3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3 747,0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66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Повышение безопасности дорожного движения в муниципальном образовании город Сорск 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384,0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61,9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52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архивного дела в муниципальном образовании город Сорск на 2021-2023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30,1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53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капитального ремонта муниципального жилищного фонда в многоквартирных домах, расположенных на территории муниципального образования город Сорск на 2021-2023 годы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1 630,7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478,5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Улучшение условий и охраны труда на территории муниципального образования город Сорск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Информатизация администрации города Сорска и ее структурных подразделений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370,1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37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Доступная среда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муниципального казенного учреждения «Единая дежурно-диспетчерская служба муниципального образования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город Сорск»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5  277,3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5 084,3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96,3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Формирование комфортной среды города</a:t>
                      </a:r>
                      <a:r>
                        <a:rPr lang="ru-RU" sz="1100" b="1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Сорска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6 455,9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6 455,9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Противодействие экстремизму и профилактика терроризма на территории муниципального образования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69,0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68,8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 на территории муниципального образования город Сорск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3 834,0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3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574 041,4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525 105,3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91,5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87" marR="1987" marT="1987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7" name="Рисунок 6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26286" y="206415"/>
            <a:ext cx="77647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Сведения об объеме муниципального долга</a:t>
            </a: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 descr="http://www.express-novosti.ru/images/2012/06/4fcdf2675a4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28" y="1357239"/>
            <a:ext cx="3069517" cy="2079350"/>
          </a:xfrm>
          <a:prstGeom prst="rect">
            <a:avLst/>
          </a:prstGeom>
          <a:noFill/>
        </p:spPr>
      </p:pic>
      <p:pic>
        <p:nvPicPr>
          <p:cNvPr id="80900" name="Picture 4" descr="http://img1.vashgorod.ru/uploads/images/news/t5/f3308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190" y="3740151"/>
            <a:ext cx="3079123" cy="2001430"/>
          </a:xfrm>
          <a:prstGeom prst="rect">
            <a:avLst/>
          </a:prstGeom>
          <a:noFill/>
        </p:spPr>
      </p:pic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350933"/>
              </p:ext>
            </p:extLst>
          </p:nvPr>
        </p:nvGraphicFramePr>
        <p:xfrm>
          <a:off x="3694761" y="1376738"/>
          <a:ext cx="5279118" cy="4412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6B1504-9BFE-46DB-B976-1F70662CFD48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12294" name="Текст 2"/>
          <p:cNvSpPr txBox="1">
            <a:spLocks/>
          </p:cNvSpPr>
          <p:nvPr/>
        </p:nvSpPr>
        <p:spPr bwMode="auto">
          <a:xfrm>
            <a:off x="32677" y="225424"/>
            <a:ext cx="9789054" cy="974726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Показатели </a:t>
            </a:r>
            <a:r>
              <a:rPr lang="ru-RU" sz="2400" b="1" dirty="0" err="1" smtClean="0">
                <a:solidFill>
                  <a:srgbClr val="C00000"/>
                </a:solidFill>
                <a:cs typeface="Times New Roman" pitchFamily="18" charset="0"/>
              </a:rPr>
              <a:t>социально-экономичского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развития</a:t>
            </a:r>
          </a:p>
          <a:p>
            <a:pPr marL="571500" indent="-571500" algn="ctr">
              <a:defRPr/>
            </a:pP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 города Сорска Республики Хакасия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92106" y="1589237"/>
          <a:ext cx="8054181" cy="1289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84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41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отчет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2025 год прогноз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Выпуск товаров и услуг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7 760,7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8 084,9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8 760,8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9 439,2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9 896,8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85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661" marB="45661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Фонд начисленной заработной платы всех работников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 </a:t>
                      </a: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1 735,8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1 857,5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1 967,9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2 082,9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2 194,4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319" marR="10319" marT="951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25225" y="4312056"/>
            <a:ext cx="90929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ЖИЗНИ НАСЕЛЕНИЯ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СОРСКА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07129" y="3168852"/>
            <a:ext cx="7954931" cy="831647"/>
          </a:xfrm>
          <a:prstGeom prst="rect">
            <a:avLst/>
          </a:prstGeom>
          <a:solidFill>
            <a:srgbClr val="FFFFCC"/>
          </a:solidFill>
          <a:ln>
            <a:solidFill>
              <a:srgbClr val="FFFF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сегодняшний день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городе Сорске проживает 10,8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человек. Ожидается, что 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численность населения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увеличится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11,0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тыс.человек. Из общей численности населения в экономике занято около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50,9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%.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98659" y="4869712"/>
          <a:ext cx="7794468" cy="139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7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0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287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Ед.изм.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отчет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2025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2026 год прогноз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51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зарегистрированной безработицы (на конец года)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0,83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0,83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65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3" marR="99063" marT="45732" marB="45732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Ожидаемая продолжительность жизни при рождении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лет</a:t>
                      </a: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319" marR="10319" marT="952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Рисунок 8" descr="gerb s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00124" y="1238666"/>
            <a:ext cx="8497093" cy="61645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66601" y="224135"/>
            <a:ext cx="776478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400050" indent="-400050" algn="ctr"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indent="-400050" algn="ctr">
              <a:defRPr/>
            </a:pP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323849" y="854994"/>
            <a:ext cx="9191626" cy="4593306"/>
          </a:xfrm>
          <a:prstGeom prst="rect">
            <a:avLst/>
          </a:prstGeom>
        </p:spPr>
        <p:txBody>
          <a:bodyPr/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Отдел финансов и экономики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администрации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города Сорска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Адрес: 655111  г.Сорск, ул. Кирова,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Заместитель главы по финансовым и экономическим вопросам –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Бондаренко Марина Николаевна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тел. (8 39033)    2-43-37                    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(8 39033)    2-43-48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E-mail: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sorskfin@lmail.ru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Рисунок 9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bakan.sibnovosti.ru/pictures/0462/8462/v_ust_abakanskom_rayone_nadeyutsya_na_turistov_thumb_fed_ph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3" y="1687284"/>
            <a:ext cx="4536078" cy="3024052"/>
          </a:xfrm>
          <a:prstGeom prst="rect">
            <a:avLst/>
          </a:prstGeom>
          <a:noFill/>
        </p:spPr>
      </p:pic>
      <p:pic>
        <p:nvPicPr>
          <p:cNvPr id="1028" name="Picture 4" descr="http://photo.foto-planeta.com/view/6/8/8/0/mayskiy-6880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" y="1680754"/>
            <a:ext cx="4101738" cy="3073891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01479" y="4572005"/>
            <a:ext cx="701070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информационный ресурс, содержащий данные об исполнении бюджета за отчетный финансовый год, в доступной для широкого круга заинтересованных пользователей форме.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3829" y="309543"/>
            <a:ext cx="46532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для граждан</a:t>
            </a: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45616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3915" y="1325836"/>
            <a:ext cx="9184277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Годовой отчет об исполнении городского бюджета, представляемый в Совет депутатов, составляет отдел финансов и экономики.</a:t>
            </a: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Отчет об исполнении городского бюджета за отчетный год направляется на рассмотрение и утверждение в Совет депутатов не позднее 1 мая текущего года.</a:t>
            </a:r>
          </a:p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Отчет - состоит из источников и наборов данных, параметров и композиции элементов отчета города на определенный период (отчетный финансовый год).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Отчет составляется в соответствии с той же структурой и бюджетной классификацией, которые применялись при утверждении бюджета города.</a:t>
            </a:r>
          </a:p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До начала рассмотрения Советом депутатов годового отчета проводятся публичные слушания по нему.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Публичные слушания по годовому отчету проводятся в порядке, аналогичном порядку проведения публичных слушаний по проекту решения о бюджете города.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По результатам рассмотрения годового отчета Совет депутатов принимает решение об утверждении либо отклонении решения об исполнении бюджета города.</a:t>
            </a:r>
          </a:p>
          <a:p>
            <a:endParaRPr lang="ru-RU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Рисунок 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815" y="2575448"/>
            <a:ext cx="89665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Доходы бюджета – поступившие в бюджет денежные средства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774" y="3428889"/>
            <a:ext cx="84701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- выплаченные из бюджета денежные средства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8133" y="3690610"/>
            <a:ext cx="54428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Сбалансированный бюджет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6165" y="4518741"/>
            <a:ext cx="2324505" cy="1690673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ДОХОДЫ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049212" y="4502063"/>
            <a:ext cx="2287793" cy="1686086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РАСХОДЫ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20044" y="240715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340" y="1354413"/>
            <a:ext cx="91842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Отчет - состоит из источников и наборов данных, параметров и композиции элементов отчета города на определенный период (отчетный финансовый год).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85639" y="5265820"/>
            <a:ext cx="1062446" cy="35705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=</a:t>
            </a:r>
            <a:endParaRPr lang="ru-RU" sz="3200" b="1" dirty="0"/>
          </a:p>
        </p:txBody>
      </p:sp>
      <p:pic>
        <p:nvPicPr>
          <p:cNvPr id="31746" name="Picture 2" descr="http://admduliapino.ru/tinybrowser/images/byudget/_full/_budzhe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693" y="3891543"/>
            <a:ext cx="2296592" cy="1531061"/>
          </a:xfrm>
          <a:prstGeom prst="rect">
            <a:avLst/>
          </a:prstGeom>
          <a:noFill/>
        </p:spPr>
      </p:pic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41107" y="1599188"/>
            <a:ext cx="55092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расходов бюджета над его доходами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16" y="1454634"/>
            <a:ext cx="3511050" cy="261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9305" y="3149450"/>
            <a:ext cx="3332413" cy="242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03969" y="4692712"/>
            <a:ext cx="55353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превышение доходов бюджета над его расходами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88147" y="0"/>
            <a:ext cx="4953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erb s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795" y="1174679"/>
            <a:ext cx="904820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61903" y="2133706"/>
            <a:ext cx="2914535" cy="123681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b="1" dirty="0" smtClean="0"/>
          </a:p>
          <a:p>
            <a:pPr algn="ctr"/>
            <a:endParaRPr lang="ru-RU" sz="1200" b="1" dirty="0" smtClean="0"/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банков </a:t>
            </a:r>
          </a:p>
          <a:p>
            <a:endParaRPr lang="ru-RU" dirty="0" smtClean="0"/>
          </a:p>
        </p:txBody>
      </p:sp>
      <p:sp>
        <p:nvSpPr>
          <p:cNvPr id="17" name="Овал 16"/>
          <p:cNvSpPr/>
          <p:nvPr/>
        </p:nvSpPr>
        <p:spPr>
          <a:xfrm>
            <a:off x="5356175" y="3591783"/>
            <a:ext cx="2873423" cy="142678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разница между полученными (поступившими) и погашенными средствами по кредиту от других уровней бюджета 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30556" y="5206715"/>
            <a:ext cx="3005370" cy="13216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остатки средств на счетах по учету средств бюджета 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96073" y="2775099"/>
            <a:ext cx="2676466" cy="24326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3130814">
            <a:off x="4246343" y="2683248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5400000">
            <a:off x="4320362" y="3645544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6818165">
            <a:off x="4233278" y="4612197"/>
            <a:ext cx="513806" cy="121562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51941" y="0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5814" y="1555713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20044" y="0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понятия </a:t>
            </a:r>
            <a:endParaRPr lang="ru-RU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3284" y="935847"/>
            <a:ext cx="990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- средства, предоставляемые одним бюджетом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 другому бюджету бюджетной системы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Российской Федерации 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09880" y="2267166"/>
            <a:ext cx="5860869" cy="644434"/>
          </a:xfrm>
          <a:prstGeom prst="roundRect">
            <a:avLst>
              <a:gd name="adj" fmla="val 2866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дар, пожертвование)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на безвозмездной и безвозвратной основе без установления направлений и (или) условий их использования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4868" y="3112811"/>
            <a:ext cx="5882640" cy="918755"/>
          </a:xfrm>
          <a:prstGeom prst="roundRect">
            <a:avLst>
              <a:gd name="adj" fmla="val 23227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Субсидии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поддержка)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-Предоставляются в целях </a:t>
            </a:r>
            <a:r>
              <a:rPr lang="ru-RU" sz="12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расходных обязательств,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возникающих при выполнении полномочий органов местного самоуправления по вопросам местного значения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81931" y="4147206"/>
            <a:ext cx="5869577" cy="1323703"/>
          </a:xfrm>
          <a:prstGeom prst="roundRect">
            <a:avLst>
              <a:gd name="adj" fmla="val 25309"/>
            </a:avLst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Субвенции (от лат.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Sub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venire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приходить на помощь)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33916" y="2437490"/>
            <a:ext cx="1459801" cy="37719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межбюджетных трансфертов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64108" y="5651361"/>
            <a:ext cx="5839096" cy="1049383"/>
          </a:xfrm>
          <a:prstGeom prst="roundRect">
            <a:avLst>
              <a:gd name="adj" fmla="val 3024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 </a:t>
            </a:r>
          </a:p>
          <a:p>
            <a:r>
              <a:rPr lang="ru-RU" sz="1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Предоставляются в случаях и порядке, предусмотренных законами субъекта Российской Федерации и принимаемыми в соответствии с ними иными нормативными правовыми актами органов государственной власти субъекта Российской Федерации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трелка влево 38"/>
          <p:cNvSpPr/>
          <p:nvPr/>
        </p:nvSpPr>
        <p:spPr>
          <a:xfrm rot="20804216">
            <a:off x="1861806" y="2567254"/>
            <a:ext cx="766672" cy="1978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>
            <a:off x="1889660" y="4663950"/>
            <a:ext cx="770709" cy="2133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лево 40"/>
          <p:cNvSpPr/>
          <p:nvPr/>
        </p:nvSpPr>
        <p:spPr>
          <a:xfrm>
            <a:off x="1843685" y="3465000"/>
            <a:ext cx="809898" cy="2351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лево 41"/>
          <p:cNvSpPr/>
          <p:nvPr/>
        </p:nvSpPr>
        <p:spPr>
          <a:xfrm rot="878422">
            <a:off x="1843848" y="5745150"/>
            <a:ext cx="820772" cy="2023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F8E3F6-DE14-48B2-B2BC-6FABA9630FB8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76500" y="310583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422052" y="0"/>
            <a:ext cx="77647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Отчет по исполнению поступлений в доходы бюджета </a:t>
            </a:r>
          </a:p>
          <a:p>
            <a:pPr marL="400050" indent="-400050"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Сорска Республики Хакасия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68250" y="1178498"/>
            <a:ext cx="4953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Виды доходов городского бюджета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16191" y="1976519"/>
            <a:ext cx="2952206" cy="36750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Налоговые доходы - поступление от уплаты налогов, установленных Налоговым кодексом Российской Федерации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 на доходы физических лиц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•акцизы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•единый налог на вмененный доход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•налоги на имущество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госпошлина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19782" y="1996592"/>
            <a:ext cx="2753427" cy="42128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Неналоговые доходы -платежи, установленные законодательством Российской Федерации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•арендная плата за землю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использования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реализации муниципального имущества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•плата за негативное воздействие на окружающую среду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•платные услуги от муниципальных учреждений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•доходы от продажи земельных участков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•штрафы за нарушение законодательства РФ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•прочие неналоговые доходы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45708" y="2009960"/>
            <a:ext cx="2810943" cy="366782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•поступления из республиканского бюджета межбюджетных трансфертов в виде дотаций, субсидий, субвенций и иных межбюджетных трансфертов </a:t>
            </a:r>
          </a:p>
        </p:txBody>
      </p:sp>
      <p:pic>
        <p:nvPicPr>
          <p:cNvPr id="11" name="Рисунок 10" descr="gerb s.g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163" y="178086"/>
            <a:ext cx="721170" cy="900702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0D23229-ACB3-4158-AD37-197CF91833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2489</Words>
  <Application>Microsoft Office PowerPoint</Application>
  <PresentationFormat>Лист A4 (210x297 мм)</PresentationFormat>
  <Paragraphs>755</Paragraphs>
  <Slides>23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Book Antiqua</vt:lpstr>
      <vt:lpstr>Century Schoolbook</vt:lpstr>
      <vt:lpstr>Times New Roman</vt:lpstr>
      <vt:lpstr>Wingdings</vt:lpstr>
      <vt:lpstr>Wingdings 2</vt:lpstr>
      <vt:lpstr>Wingdings 3</vt:lpstr>
      <vt:lpstr>Эркер</vt:lpstr>
      <vt:lpstr>Презентация</vt:lpstr>
      <vt:lpstr>Отчет об исполнении бюджета  города Сорска Республики Хакасия  за 2023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2016-02-17T06:12:14Z</dcterms:created>
  <dcterms:modified xsi:type="dcterms:W3CDTF">2024-07-29T04:04:49Z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TC034313749991</vt:lpwstr>
  </property>
</Properties>
</file>