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20" r:id="rId1"/>
  </p:sldMasterIdLst>
  <p:notesMasterIdLst>
    <p:notesMasterId r:id="rId26"/>
  </p:notesMasterIdLst>
  <p:handoutMasterIdLst>
    <p:handoutMasterId r:id="rId27"/>
  </p:handoutMasterIdLst>
  <p:sldIdLst>
    <p:sldId id="366" r:id="rId2"/>
    <p:sldId id="414" r:id="rId3"/>
    <p:sldId id="401" r:id="rId4"/>
    <p:sldId id="402" r:id="rId5"/>
    <p:sldId id="415" r:id="rId6"/>
    <p:sldId id="370" r:id="rId7"/>
    <p:sldId id="431" r:id="rId8"/>
    <p:sldId id="405" r:id="rId9"/>
    <p:sldId id="430" r:id="rId10"/>
    <p:sldId id="380" r:id="rId11"/>
    <p:sldId id="420" r:id="rId12"/>
    <p:sldId id="421" r:id="rId13"/>
    <p:sldId id="422" r:id="rId14"/>
    <p:sldId id="423" r:id="rId15"/>
    <p:sldId id="424" r:id="rId16"/>
    <p:sldId id="425" r:id="rId17"/>
    <p:sldId id="426" r:id="rId18"/>
    <p:sldId id="427" r:id="rId19"/>
    <p:sldId id="428" r:id="rId20"/>
    <p:sldId id="411" r:id="rId21"/>
    <p:sldId id="416" r:id="rId22"/>
    <p:sldId id="417" r:id="rId23"/>
    <p:sldId id="418" r:id="rId24"/>
    <p:sldId id="396" r:id="rId25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F728F10-41B6-459F-9221-719208AE7984}">
          <p14:sldIdLst>
            <p14:sldId id="366"/>
            <p14:sldId id="414"/>
            <p14:sldId id="401"/>
            <p14:sldId id="402"/>
            <p14:sldId id="415"/>
            <p14:sldId id="370"/>
            <p14:sldId id="431"/>
            <p14:sldId id="405"/>
            <p14:sldId id="430"/>
            <p14:sldId id="380"/>
            <p14:sldId id="420"/>
            <p14:sldId id="421"/>
            <p14:sldId id="422"/>
            <p14:sldId id="423"/>
            <p14:sldId id="424"/>
            <p14:sldId id="425"/>
            <p14:sldId id="426"/>
            <p14:sldId id="427"/>
            <p14:sldId id="428"/>
            <p14:sldId id="411"/>
            <p14:sldId id="416"/>
            <p14:sldId id="417"/>
            <p14:sldId id="418"/>
            <p14:sldId id="396"/>
          </p14:sldIdLst>
        </p14:section>
        <p14:section name="Раздел без заголовка" id="{F7B1A64B-40B9-48EB-86BF-264237EED4C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99"/>
    <a:srgbClr val="6699FF"/>
    <a:srgbClr val="800000"/>
    <a:srgbClr val="0D6FFF"/>
    <a:srgbClr val="006699"/>
    <a:srgbClr val="663300"/>
    <a:srgbClr val="993300"/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8925" autoAdjust="0"/>
  </p:normalViewPr>
  <p:slideViewPr>
    <p:cSldViewPr snapToGrid="0">
      <p:cViewPr varScale="1">
        <p:scale>
          <a:sx n="115" d="100"/>
          <a:sy n="115" d="100"/>
        </p:scale>
        <p:origin x="75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7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D824D1-89DE-45EA-AD3A-DE905456FB1A}" type="doc">
      <dgm:prSet loTypeId="urn:microsoft.com/office/officeart/2008/layout/VerticalCurved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53C2C05-0E75-435C-98CF-7B485F695DB3}">
      <dgm:prSet phldrT="[Текст]" custT="1"/>
      <dgm:spPr/>
      <dgm:t>
        <a:bodyPr/>
        <a:lstStyle/>
        <a:p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Наличие территорий для размещения объектов промышленного производства,  жилищного строительства, социальных объектов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3BE426F-75EE-4517-AE07-69FDA73E7E59}" type="parTrans" cxnId="{8078E996-B3C0-4BE9-B154-120B860D0CE1}">
      <dgm:prSet/>
      <dgm:spPr/>
      <dgm:t>
        <a:bodyPr/>
        <a:lstStyle/>
        <a:p>
          <a:endParaRPr lang="ru-RU" sz="1600">
            <a:latin typeface="Arial Narrow" panose="020B0606020202030204" pitchFamily="34" charset="0"/>
          </a:endParaRPr>
        </a:p>
      </dgm:t>
    </dgm:pt>
    <dgm:pt modelId="{70B329B1-E576-4DC3-BBCA-3FDDE6536A0F}" type="sibTrans" cxnId="{8078E996-B3C0-4BE9-B154-120B860D0CE1}">
      <dgm:prSet/>
      <dgm:spPr/>
      <dgm:t>
        <a:bodyPr/>
        <a:lstStyle/>
        <a:p>
          <a:endParaRPr lang="ru-RU" sz="1600">
            <a:latin typeface="Arial Narrow" panose="020B0606020202030204" pitchFamily="34" charset="0"/>
          </a:endParaRPr>
        </a:p>
      </dgm:t>
    </dgm:pt>
    <dgm:pt modelId="{A5D1FF31-89BD-4208-AE12-931A0C6B44A0}">
      <dgm:prSet phldrT="[Текст]" custT="1"/>
      <dgm:spPr/>
      <dgm:t>
        <a:bodyPr/>
        <a:lstStyle/>
        <a:p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Свободные трудовые ресурсы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DD1C971-9B3A-44D9-8EF9-72F8F4ED1707}" type="parTrans" cxnId="{2CC7F09F-B0E6-462D-9CA6-7ED875CAE10C}">
      <dgm:prSet/>
      <dgm:spPr/>
      <dgm:t>
        <a:bodyPr/>
        <a:lstStyle/>
        <a:p>
          <a:endParaRPr lang="ru-RU" sz="1600">
            <a:latin typeface="Arial Narrow" panose="020B0606020202030204" pitchFamily="34" charset="0"/>
          </a:endParaRPr>
        </a:p>
      </dgm:t>
    </dgm:pt>
    <dgm:pt modelId="{B042808B-7DB7-4BC7-89DA-6FE4D0C055EE}" type="sibTrans" cxnId="{2CC7F09F-B0E6-462D-9CA6-7ED875CAE10C}">
      <dgm:prSet/>
      <dgm:spPr/>
      <dgm:t>
        <a:bodyPr/>
        <a:lstStyle/>
        <a:p>
          <a:endParaRPr lang="ru-RU" sz="1600">
            <a:latin typeface="Arial Narrow" panose="020B0606020202030204" pitchFamily="34" charset="0"/>
          </a:endParaRPr>
        </a:p>
      </dgm:t>
    </dgm:pt>
    <dgm:pt modelId="{546347E2-6BDB-4C8C-A360-52F634C4BD01}">
      <dgm:prSet phldrT="[Текст]" custT="1"/>
      <dgm:spPr/>
      <dgm:t>
        <a:bodyPr/>
        <a:lstStyle/>
        <a:p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Доступное жилье, развитая социальная сеть: образования, культуры, спорта, досуга и отдыха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944BFEE9-3BDB-4010-9D34-E7AF8B23A779}" type="parTrans" cxnId="{61286083-E314-4E4F-8F77-64A6A244F254}">
      <dgm:prSet/>
      <dgm:spPr/>
      <dgm:t>
        <a:bodyPr/>
        <a:lstStyle/>
        <a:p>
          <a:endParaRPr lang="ru-RU" sz="1600">
            <a:latin typeface="Arial Narrow" panose="020B0606020202030204" pitchFamily="34" charset="0"/>
          </a:endParaRPr>
        </a:p>
      </dgm:t>
    </dgm:pt>
    <dgm:pt modelId="{6C00FC07-E317-4231-98B7-0A1CB1B20168}" type="sibTrans" cxnId="{61286083-E314-4E4F-8F77-64A6A244F254}">
      <dgm:prSet/>
      <dgm:spPr/>
      <dgm:t>
        <a:bodyPr/>
        <a:lstStyle/>
        <a:p>
          <a:endParaRPr lang="ru-RU" sz="1600">
            <a:latin typeface="Arial Narrow" panose="020B0606020202030204" pitchFamily="34" charset="0"/>
          </a:endParaRPr>
        </a:p>
      </dgm:t>
    </dgm:pt>
    <dgm:pt modelId="{5A1B5A99-4D8B-405C-90CC-BE031596A023}">
      <dgm:prSet phldrT="[Текст]" custT="1"/>
      <dgm:spPr/>
      <dgm:t>
        <a:bodyPr/>
        <a:lstStyle/>
        <a:p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Наличие рекреационных ресурсов для развития туризма: </a:t>
          </a:r>
          <a:r>
            <a:rPr lang="ru-RU" sz="1600" dirty="0" smtClean="0"/>
            <a:t>Город окружен лесной зоной с уникальной флорой, отличающейся чистым воздухом, лесами, озерами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D9044F7-D585-4476-B9F7-DB7CFB1F8DAD}" type="parTrans" cxnId="{7D73050C-42D6-489F-BDB3-25FE8CE0D537}">
      <dgm:prSet/>
      <dgm:spPr/>
      <dgm:t>
        <a:bodyPr/>
        <a:lstStyle/>
        <a:p>
          <a:endParaRPr lang="ru-RU" sz="1600">
            <a:latin typeface="Arial Narrow" panose="020B0606020202030204" pitchFamily="34" charset="0"/>
          </a:endParaRPr>
        </a:p>
      </dgm:t>
    </dgm:pt>
    <dgm:pt modelId="{858F7206-8362-42C8-A17A-6785C09FB381}" type="sibTrans" cxnId="{7D73050C-42D6-489F-BDB3-25FE8CE0D537}">
      <dgm:prSet/>
      <dgm:spPr/>
      <dgm:t>
        <a:bodyPr/>
        <a:lstStyle/>
        <a:p>
          <a:endParaRPr lang="ru-RU" sz="1600">
            <a:latin typeface="Arial Narrow" panose="020B0606020202030204" pitchFamily="34" charset="0"/>
          </a:endParaRPr>
        </a:p>
      </dgm:t>
    </dgm:pt>
    <dgm:pt modelId="{869CA4DF-970C-42D1-B3CC-DDE0EDC739ED}" type="pres">
      <dgm:prSet presAssocID="{0AD824D1-89DE-45EA-AD3A-DE905456FB1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98799EF-39A5-415B-A819-3165BF660036}" type="pres">
      <dgm:prSet presAssocID="{0AD824D1-89DE-45EA-AD3A-DE905456FB1A}" presName="Name1" presStyleCnt="0"/>
      <dgm:spPr/>
      <dgm:t>
        <a:bodyPr/>
        <a:lstStyle/>
        <a:p>
          <a:endParaRPr lang="ru-RU"/>
        </a:p>
      </dgm:t>
    </dgm:pt>
    <dgm:pt modelId="{6027BB15-9866-487A-8112-2C6DE6F36948}" type="pres">
      <dgm:prSet presAssocID="{0AD824D1-89DE-45EA-AD3A-DE905456FB1A}" presName="cycle" presStyleCnt="0"/>
      <dgm:spPr/>
      <dgm:t>
        <a:bodyPr/>
        <a:lstStyle/>
        <a:p>
          <a:endParaRPr lang="ru-RU"/>
        </a:p>
      </dgm:t>
    </dgm:pt>
    <dgm:pt modelId="{D88D5582-1FB2-48AB-B2EA-DA501C05C6ED}" type="pres">
      <dgm:prSet presAssocID="{0AD824D1-89DE-45EA-AD3A-DE905456FB1A}" presName="srcNode" presStyleLbl="node1" presStyleIdx="0" presStyleCnt="4"/>
      <dgm:spPr/>
      <dgm:t>
        <a:bodyPr/>
        <a:lstStyle/>
        <a:p>
          <a:endParaRPr lang="ru-RU"/>
        </a:p>
      </dgm:t>
    </dgm:pt>
    <dgm:pt modelId="{54D0B0D5-9A24-4080-946B-BAB3DC1201A5}" type="pres">
      <dgm:prSet presAssocID="{0AD824D1-89DE-45EA-AD3A-DE905456FB1A}" presName="conn" presStyleLbl="parChTrans1D2" presStyleIdx="0" presStyleCnt="1"/>
      <dgm:spPr/>
      <dgm:t>
        <a:bodyPr/>
        <a:lstStyle/>
        <a:p>
          <a:endParaRPr lang="ru-RU"/>
        </a:p>
      </dgm:t>
    </dgm:pt>
    <dgm:pt modelId="{93F807E7-BDB9-49A7-8D99-76DAA87CAC5E}" type="pres">
      <dgm:prSet presAssocID="{0AD824D1-89DE-45EA-AD3A-DE905456FB1A}" presName="extraNode" presStyleLbl="node1" presStyleIdx="0" presStyleCnt="4"/>
      <dgm:spPr/>
      <dgm:t>
        <a:bodyPr/>
        <a:lstStyle/>
        <a:p>
          <a:endParaRPr lang="ru-RU"/>
        </a:p>
      </dgm:t>
    </dgm:pt>
    <dgm:pt modelId="{B1097CBB-638F-4AF5-9495-517A906D756D}" type="pres">
      <dgm:prSet presAssocID="{0AD824D1-89DE-45EA-AD3A-DE905456FB1A}" presName="dstNode" presStyleLbl="node1" presStyleIdx="0" presStyleCnt="4"/>
      <dgm:spPr/>
      <dgm:t>
        <a:bodyPr/>
        <a:lstStyle/>
        <a:p>
          <a:endParaRPr lang="ru-RU"/>
        </a:p>
      </dgm:t>
    </dgm:pt>
    <dgm:pt modelId="{3C9EE718-A2DE-46BE-AB87-DD81AAB23CD6}" type="pres">
      <dgm:prSet presAssocID="{853C2C05-0E75-435C-98CF-7B485F695DB3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196D0-E399-438C-9C34-6A3CCD0E4FF9}" type="pres">
      <dgm:prSet presAssocID="{853C2C05-0E75-435C-98CF-7B485F695DB3}" presName="accent_1" presStyleCnt="0"/>
      <dgm:spPr/>
    </dgm:pt>
    <dgm:pt modelId="{AB20FC6E-CEDC-42AB-A9DF-30048CFFB132}" type="pres">
      <dgm:prSet presAssocID="{853C2C05-0E75-435C-98CF-7B485F695DB3}" presName="accentRepeatNode" presStyleLbl="solidFgAcc1" presStyleIdx="0" presStyleCnt="4" custLinFactNeighborY="-15840"/>
      <dgm:spPr/>
      <dgm:t>
        <a:bodyPr/>
        <a:lstStyle/>
        <a:p>
          <a:endParaRPr lang="ru-RU"/>
        </a:p>
      </dgm:t>
    </dgm:pt>
    <dgm:pt modelId="{DDAF621F-B9D1-49D6-A564-BF60725436C7}" type="pres">
      <dgm:prSet presAssocID="{546347E2-6BDB-4C8C-A360-52F634C4BD01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9CFF8-96A0-40F2-BC85-F34185F42688}" type="pres">
      <dgm:prSet presAssocID="{546347E2-6BDB-4C8C-A360-52F634C4BD01}" presName="accent_2" presStyleCnt="0"/>
      <dgm:spPr/>
    </dgm:pt>
    <dgm:pt modelId="{DA003B58-B829-43BF-9A57-1D7BB64A565A}" type="pres">
      <dgm:prSet presAssocID="{546347E2-6BDB-4C8C-A360-52F634C4BD01}" presName="accentRepeatNode" presStyleLbl="solidFgAcc1" presStyleIdx="1" presStyleCnt="4" custLinFactNeighborY="-12960"/>
      <dgm:spPr/>
      <dgm:t>
        <a:bodyPr/>
        <a:lstStyle/>
        <a:p>
          <a:endParaRPr lang="ru-RU"/>
        </a:p>
      </dgm:t>
    </dgm:pt>
    <dgm:pt modelId="{CB183ACE-E94A-4BA7-A7AE-DD7DE1D69631}" type="pres">
      <dgm:prSet presAssocID="{5A1B5A99-4D8B-405C-90CC-BE031596A023}" presName="text_3" presStyleLbl="node1" presStyleIdx="2" presStyleCnt="4" custScaleY="117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4F210A-7CC0-42BB-8553-57E43CC21E15}" type="pres">
      <dgm:prSet presAssocID="{5A1B5A99-4D8B-405C-90CC-BE031596A023}" presName="accent_3" presStyleCnt="0"/>
      <dgm:spPr/>
    </dgm:pt>
    <dgm:pt modelId="{6C94F885-20EF-4CCA-AA25-C544D7D5D6E8}" type="pres">
      <dgm:prSet presAssocID="{5A1B5A99-4D8B-405C-90CC-BE031596A023}" presName="accentRepeatNode" presStyleLbl="solidFgAcc1" presStyleIdx="2" presStyleCnt="4" custLinFactNeighborY="-15840"/>
      <dgm:spPr/>
      <dgm:t>
        <a:bodyPr/>
        <a:lstStyle/>
        <a:p>
          <a:endParaRPr lang="ru-RU"/>
        </a:p>
      </dgm:t>
    </dgm:pt>
    <dgm:pt modelId="{E4CE3307-202F-429A-A0E0-B7D4C0F4DE62}" type="pres">
      <dgm:prSet presAssocID="{A5D1FF31-89BD-4208-AE12-931A0C6B44A0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D9EB38-89B9-4199-B335-44040C869B8D}" type="pres">
      <dgm:prSet presAssocID="{A5D1FF31-89BD-4208-AE12-931A0C6B44A0}" presName="accent_4" presStyleCnt="0"/>
      <dgm:spPr/>
    </dgm:pt>
    <dgm:pt modelId="{7341C0ED-3ACE-4E45-B7C2-FB930C0C4B43}" type="pres">
      <dgm:prSet presAssocID="{A5D1FF31-89BD-4208-AE12-931A0C6B44A0}" presName="accentRepeatNode" presStyleLbl="solidFgAcc1" presStyleIdx="3" presStyleCnt="4" custLinFactNeighborY="-14400"/>
      <dgm:spPr/>
      <dgm:t>
        <a:bodyPr/>
        <a:lstStyle/>
        <a:p>
          <a:endParaRPr lang="ru-RU"/>
        </a:p>
      </dgm:t>
    </dgm:pt>
  </dgm:ptLst>
  <dgm:cxnLst>
    <dgm:cxn modelId="{8078E996-B3C0-4BE9-B154-120B860D0CE1}" srcId="{0AD824D1-89DE-45EA-AD3A-DE905456FB1A}" destId="{853C2C05-0E75-435C-98CF-7B485F695DB3}" srcOrd="0" destOrd="0" parTransId="{F3BE426F-75EE-4517-AE07-69FDA73E7E59}" sibTransId="{70B329B1-E576-4DC3-BBCA-3FDDE6536A0F}"/>
    <dgm:cxn modelId="{AD64C505-91EE-4BEF-B48B-C072CC9DB2C0}" type="presOf" srcId="{546347E2-6BDB-4C8C-A360-52F634C4BD01}" destId="{DDAF621F-B9D1-49D6-A564-BF60725436C7}" srcOrd="0" destOrd="0" presId="urn:microsoft.com/office/officeart/2008/layout/VerticalCurvedList"/>
    <dgm:cxn modelId="{59D1CB9F-4BB9-40CD-A230-0AF6DE9DEB8F}" type="presOf" srcId="{0AD824D1-89DE-45EA-AD3A-DE905456FB1A}" destId="{869CA4DF-970C-42D1-B3CC-DDE0EDC739ED}" srcOrd="0" destOrd="0" presId="urn:microsoft.com/office/officeart/2008/layout/VerticalCurvedList"/>
    <dgm:cxn modelId="{61286083-E314-4E4F-8F77-64A6A244F254}" srcId="{0AD824D1-89DE-45EA-AD3A-DE905456FB1A}" destId="{546347E2-6BDB-4C8C-A360-52F634C4BD01}" srcOrd="1" destOrd="0" parTransId="{944BFEE9-3BDB-4010-9D34-E7AF8B23A779}" sibTransId="{6C00FC07-E317-4231-98B7-0A1CB1B20168}"/>
    <dgm:cxn modelId="{7660FA30-C65C-4463-9089-ECF39549A599}" type="presOf" srcId="{5A1B5A99-4D8B-405C-90CC-BE031596A023}" destId="{CB183ACE-E94A-4BA7-A7AE-DD7DE1D69631}" srcOrd="0" destOrd="0" presId="urn:microsoft.com/office/officeart/2008/layout/VerticalCurvedList"/>
    <dgm:cxn modelId="{2DDF211C-1081-4995-BE37-8120065DB71F}" type="presOf" srcId="{A5D1FF31-89BD-4208-AE12-931A0C6B44A0}" destId="{E4CE3307-202F-429A-A0E0-B7D4C0F4DE62}" srcOrd="0" destOrd="0" presId="urn:microsoft.com/office/officeart/2008/layout/VerticalCurvedList"/>
    <dgm:cxn modelId="{7D73050C-42D6-489F-BDB3-25FE8CE0D537}" srcId="{0AD824D1-89DE-45EA-AD3A-DE905456FB1A}" destId="{5A1B5A99-4D8B-405C-90CC-BE031596A023}" srcOrd="2" destOrd="0" parTransId="{3D9044F7-D585-4476-B9F7-DB7CFB1F8DAD}" sibTransId="{858F7206-8362-42C8-A17A-6785C09FB381}"/>
    <dgm:cxn modelId="{ABA132D4-A2BC-4692-94CB-093A0BC8C049}" type="presOf" srcId="{853C2C05-0E75-435C-98CF-7B485F695DB3}" destId="{3C9EE718-A2DE-46BE-AB87-DD81AAB23CD6}" srcOrd="0" destOrd="0" presId="urn:microsoft.com/office/officeart/2008/layout/VerticalCurvedList"/>
    <dgm:cxn modelId="{2CC7F09F-B0E6-462D-9CA6-7ED875CAE10C}" srcId="{0AD824D1-89DE-45EA-AD3A-DE905456FB1A}" destId="{A5D1FF31-89BD-4208-AE12-931A0C6B44A0}" srcOrd="3" destOrd="0" parTransId="{0DD1C971-9B3A-44D9-8EF9-72F8F4ED1707}" sibTransId="{B042808B-7DB7-4BC7-89DA-6FE4D0C055EE}"/>
    <dgm:cxn modelId="{6E3BEE56-009E-4582-A25A-011F1F7A7CC2}" type="presOf" srcId="{70B329B1-E576-4DC3-BBCA-3FDDE6536A0F}" destId="{54D0B0D5-9A24-4080-946B-BAB3DC1201A5}" srcOrd="0" destOrd="0" presId="urn:microsoft.com/office/officeart/2008/layout/VerticalCurvedList"/>
    <dgm:cxn modelId="{1D99BF1B-FB52-4E25-902F-BB64BDEF98B3}" type="presParOf" srcId="{869CA4DF-970C-42D1-B3CC-DDE0EDC739ED}" destId="{C98799EF-39A5-415B-A819-3165BF660036}" srcOrd="0" destOrd="0" presId="urn:microsoft.com/office/officeart/2008/layout/VerticalCurvedList"/>
    <dgm:cxn modelId="{1B410503-6850-454B-A570-FA23CC49A2F2}" type="presParOf" srcId="{C98799EF-39A5-415B-A819-3165BF660036}" destId="{6027BB15-9866-487A-8112-2C6DE6F36948}" srcOrd="0" destOrd="0" presId="urn:microsoft.com/office/officeart/2008/layout/VerticalCurvedList"/>
    <dgm:cxn modelId="{9A78817C-5B34-4230-920E-37A8D074ACCC}" type="presParOf" srcId="{6027BB15-9866-487A-8112-2C6DE6F36948}" destId="{D88D5582-1FB2-48AB-B2EA-DA501C05C6ED}" srcOrd="0" destOrd="0" presId="urn:microsoft.com/office/officeart/2008/layout/VerticalCurvedList"/>
    <dgm:cxn modelId="{C285AF74-88F8-4753-872A-90B695A49899}" type="presParOf" srcId="{6027BB15-9866-487A-8112-2C6DE6F36948}" destId="{54D0B0D5-9A24-4080-946B-BAB3DC1201A5}" srcOrd="1" destOrd="0" presId="urn:microsoft.com/office/officeart/2008/layout/VerticalCurvedList"/>
    <dgm:cxn modelId="{8D19DC8A-088C-4A62-9E3A-46FD0DF919A3}" type="presParOf" srcId="{6027BB15-9866-487A-8112-2C6DE6F36948}" destId="{93F807E7-BDB9-49A7-8D99-76DAA87CAC5E}" srcOrd="2" destOrd="0" presId="urn:microsoft.com/office/officeart/2008/layout/VerticalCurvedList"/>
    <dgm:cxn modelId="{D63DC301-C4DE-4051-94A9-F001467D91CC}" type="presParOf" srcId="{6027BB15-9866-487A-8112-2C6DE6F36948}" destId="{B1097CBB-638F-4AF5-9495-517A906D756D}" srcOrd="3" destOrd="0" presId="urn:microsoft.com/office/officeart/2008/layout/VerticalCurvedList"/>
    <dgm:cxn modelId="{88580C1A-6CCE-4BA7-B673-E0C85232EBEF}" type="presParOf" srcId="{C98799EF-39A5-415B-A819-3165BF660036}" destId="{3C9EE718-A2DE-46BE-AB87-DD81AAB23CD6}" srcOrd="1" destOrd="0" presId="urn:microsoft.com/office/officeart/2008/layout/VerticalCurvedList"/>
    <dgm:cxn modelId="{48CDCD6E-E007-4497-8F59-A67C76544FD5}" type="presParOf" srcId="{C98799EF-39A5-415B-A819-3165BF660036}" destId="{BCF196D0-E399-438C-9C34-6A3CCD0E4FF9}" srcOrd="2" destOrd="0" presId="urn:microsoft.com/office/officeart/2008/layout/VerticalCurvedList"/>
    <dgm:cxn modelId="{5E0E97B8-3152-473E-B492-56FA099D59A7}" type="presParOf" srcId="{BCF196D0-E399-438C-9C34-6A3CCD0E4FF9}" destId="{AB20FC6E-CEDC-42AB-A9DF-30048CFFB132}" srcOrd="0" destOrd="0" presId="urn:microsoft.com/office/officeart/2008/layout/VerticalCurvedList"/>
    <dgm:cxn modelId="{3D4E0E12-E438-4ECB-A4A6-1A7A1EAC3C4B}" type="presParOf" srcId="{C98799EF-39A5-415B-A819-3165BF660036}" destId="{DDAF621F-B9D1-49D6-A564-BF60725436C7}" srcOrd="3" destOrd="0" presId="urn:microsoft.com/office/officeart/2008/layout/VerticalCurvedList"/>
    <dgm:cxn modelId="{C5978E24-B58A-4CB3-A942-9C50377A9824}" type="presParOf" srcId="{C98799EF-39A5-415B-A819-3165BF660036}" destId="{4859CFF8-96A0-40F2-BC85-F34185F42688}" srcOrd="4" destOrd="0" presId="urn:microsoft.com/office/officeart/2008/layout/VerticalCurvedList"/>
    <dgm:cxn modelId="{B8354F26-4D28-42A3-904A-8BF279A39C04}" type="presParOf" srcId="{4859CFF8-96A0-40F2-BC85-F34185F42688}" destId="{DA003B58-B829-43BF-9A57-1D7BB64A565A}" srcOrd="0" destOrd="0" presId="urn:microsoft.com/office/officeart/2008/layout/VerticalCurvedList"/>
    <dgm:cxn modelId="{D9F33325-1FCE-4A12-BC67-E831908D3110}" type="presParOf" srcId="{C98799EF-39A5-415B-A819-3165BF660036}" destId="{CB183ACE-E94A-4BA7-A7AE-DD7DE1D69631}" srcOrd="5" destOrd="0" presId="urn:microsoft.com/office/officeart/2008/layout/VerticalCurvedList"/>
    <dgm:cxn modelId="{D5983BAA-0924-4E39-AA14-433D0C58FEC7}" type="presParOf" srcId="{C98799EF-39A5-415B-A819-3165BF660036}" destId="{E74F210A-7CC0-42BB-8553-57E43CC21E15}" srcOrd="6" destOrd="0" presId="urn:microsoft.com/office/officeart/2008/layout/VerticalCurvedList"/>
    <dgm:cxn modelId="{1DFA031F-D1AF-46E2-9B55-C1BAA76CACEC}" type="presParOf" srcId="{E74F210A-7CC0-42BB-8553-57E43CC21E15}" destId="{6C94F885-20EF-4CCA-AA25-C544D7D5D6E8}" srcOrd="0" destOrd="0" presId="urn:microsoft.com/office/officeart/2008/layout/VerticalCurvedList"/>
    <dgm:cxn modelId="{54398BBE-1B97-4ADE-A758-A0E16415610D}" type="presParOf" srcId="{C98799EF-39A5-415B-A819-3165BF660036}" destId="{E4CE3307-202F-429A-A0E0-B7D4C0F4DE62}" srcOrd="7" destOrd="0" presId="urn:microsoft.com/office/officeart/2008/layout/VerticalCurvedList"/>
    <dgm:cxn modelId="{12D90116-127E-4A25-85C2-0FB595B4F972}" type="presParOf" srcId="{C98799EF-39A5-415B-A819-3165BF660036}" destId="{39D9EB38-89B9-4199-B335-44040C869B8D}" srcOrd="8" destOrd="0" presId="urn:microsoft.com/office/officeart/2008/layout/VerticalCurvedList"/>
    <dgm:cxn modelId="{556B8F09-5EA7-40B0-9AD9-F55438DAF0AF}" type="presParOf" srcId="{39D9EB38-89B9-4199-B335-44040C869B8D}" destId="{7341C0ED-3ACE-4E45-B7C2-FB930C0C4B4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D0B0D5-9A24-4080-946B-BAB3DC1201A5}">
      <dsp:nvSpPr>
        <dsp:cNvPr id="0" name=""/>
        <dsp:cNvSpPr/>
      </dsp:nvSpPr>
      <dsp:spPr>
        <a:xfrm>
          <a:off x="-6462265" y="-988382"/>
          <a:ext cx="7691781" cy="7691781"/>
        </a:xfrm>
        <a:prstGeom prst="blockArc">
          <a:avLst>
            <a:gd name="adj1" fmla="val 18900000"/>
            <a:gd name="adj2" fmla="val 2700000"/>
            <a:gd name="adj3" fmla="val 281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9EE718-A2DE-46BE-AB87-DD81AAB23CD6}">
      <dsp:nvSpPr>
        <dsp:cNvPr id="0" name=""/>
        <dsp:cNvSpPr/>
      </dsp:nvSpPr>
      <dsp:spPr>
        <a:xfrm>
          <a:off x="643401" y="439370"/>
          <a:ext cx="6233419" cy="87919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7863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Наличие территорий для размещения объектов промышленного производства,  жилищного строительства, социальных объектов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643401" y="439370"/>
        <a:ext cx="6233419" cy="879198"/>
      </dsp:txXfrm>
    </dsp:sp>
    <dsp:sp modelId="{AB20FC6E-CEDC-42AB-A9DF-30048CFFB132}">
      <dsp:nvSpPr>
        <dsp:cNvPr id="0" name=""/>
        <dsp:cNvSpPr/>
      </dsp:nvSpPr>
      <dsp:spPr>
        <a:xfrm>
          <a:off x="93902" y="155389"/>
          <a:ext cx="1098997" cy="10989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AF621F-B9D1-49D6-A564-BF60725436C7}">
      <dsp:nvSpPr>
        <dsp:cNvPr id="0" name=""/>
        <dsp:cNvSpPr/>
      </dsp:nvSpPr>
      <dsp:spPr>
        <a:xfrm>
          <a:off x="1147465" y="1758396"/>
          <a:ext cx="5729355" cy="879198"/>
        </a:xfrm>
        <a:prstGeom prst="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7863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Доступное жилье, развитая социальная сеть: образования, культуры, спорта, досуга и отдыха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147465" y="1758396"/>
        <a:ext cx="5729355" cy="879198"/>
      </dsp:txXfrm>
    </dsp:sp>
    <dsp:sp modelId="{DA003B58-B829-43BF-9A57-1D7BB64A565A}">
      <dsp:nvSpPr>
        <dsp:cNvPr id="0" name=""/>
        <dsp:cNvSpPr/>
      </dsp:nvSpPr>
      <dsp:spPr>
        <a:xfrm>
          <a:off x="597967" y="1506066"/>
          <a:ext cx="1098997" cy="10989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183ACE-E94A-4BA7-A7AE-DD7DE1D69631}">
      <dsp:nvSpPr>
        <dsp:cNvPr id="0" name=""/>
        <dsp:cNvSpPr/>
      </dsp:nvSpPr>
      <dsp:spPr>
        <a:xfrm>
          <a:off x="1147465" y="3001441"/>
          <a:ext cx="5729355" cy="1031158"/>
        </a:xfrm>
        <a:prstGeom prst="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7863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Наличие рекреационных ресурсов для развития туризма: </a:t>
          </a:r>
          <a:r>
            <a:rPr lang="ru-RU" sz="1600" kern="1200" dirty="0" smtClean="0"/>
            <a:t>Город окружен лесной зоной с уникальной флорой, отличающейся чистым воздухом, лесами, озерами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147465" y="3001441"/>
        <a:ext cx="5729355" cy="1031158"/>
      </dsp:txXfrm>
    </dsp:sp>
    <dsp:sp modelId="{6C94F885-20EF-4CCA-AA25-C544D7D5D6E8}">
      <dsp:nvSpPr>
        <dsp:cNvPr id="0" name=""/>
        <dsp:cNvSpPr/>
      </dsp:nvSpPr>
      <dsp:spPr>
        <a:xfrm>
          <a:off x="597967" y="2793440"/>
          <a:ext cx="1098997" cy="10989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CE3307-202F-429A-A0E0-B7D4C0F4DE62}">
      <dsp:nvSpPr>
        <dsp:cNvPr id="0" name=""/>
        <dsp:cNvSpPr/>
      </dsp:nvSpPr>
      <dsp:spPr>
        <a:xfrm>
          <a:off x="643401" y="4396447"/>
          <a:ext cx="6233419" cy="879198"/>
        </a:xfrm>
        <a:prstGeom prst="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7863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Свободные трудовые ресурсы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643401" y="4396447"/>
        <a:ext cx="6233419" cy="879198"/>
      </dsp:txXfrm>
    </dsp:sp>
    <dsp:sp modelId="{7341C0ED-3ACE-4E45-B7C2-FB930C0C4B43}">
      <dsp:nvSpPr>
        <dsp:cNvPr id="0" name=""/>
        <dsp:cNvSpPr/>
      </dsp:nvSpPr>
      <dsp:spPr>
        <a:xfrm>
          <a:off x="93902" y="4128292"/>
          <a:ext cx="1098997" cy="10989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71F9F-77CE-4BE4-87D0-624A31F47EA0}" type="datetimeFigureOut">
              <a:rPr lang="ru-RU" smtClean="0"/>
              <a:pPr/>
              <a:t>17.09.2024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13BEE-99EB-4F70-A230-2ED3944B8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16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1C4B6D9-BB67-4680-8635-503A92223C0B}" type="datetimeFigureOut">
              <a:rPr lang="ru-RU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AAD6806-8E38-45B6-9C4D-1A4DAD5BE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924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9A0EAF-F3E9-491D-9E0C-2C048307E901}" type="slidenum">
              <a:rPr lang="ru-RU" altLang="ru-RU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/>
              <a:t>6</a:t>
            </a:fld>
            <a:endParaRPr lang="ru-RU" alt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AD6806-8E38-45B6-9C4D-1A4DAD5BE77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9A0EAF-F3E9-491D-9E0C-2C048307E901}" type="slidenum">
              <a:rPr lang="ru-RU" altLang="ru-RU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/>
              <a:t>10</a:t>
            </a:fld>
            <a:endParaRPr lang="ru-RU" altLang="ru-RU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4530"/>
            <a:ext cx="7429500" cy="2387600"/>
          </a:xfrm>
        </p:spPr>
        <p:txBody>
          <a:bodyPr anchor="b">
            <a:normAutofit/>
          </a:bodyPr>
          <a:lstStyle>
            <a:lvl1pPr algn="ctr">
              <a:defRPr sz="487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9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1475" indent="0" algn="ctr">
              <a:buNone/>
              <a:defRPr sz="2275"/>
            </a:lvl2pPr>
            <a:lvl3pPr marL="742950" indent="0" algn="ctr">
              <a:buNone/>
              <a:defRPr sz="1950"/>
            </a:lvl3pPr>
            <a:lvl4pPr marL="1114425" indent="0" algn="ctr">
              <a:buNone/>
              <a:defRPr sz="1625"/>
            </a:lvl4pPr>
            <a:lvl5pPr marL="1485900" indent="0" algn="ctr">
              <a:buNone/>
              <a:defRPr sz="1625"/>
            </a:lvl5pPr>
            <a:lvl6pPr marL="1857375" indent="0" algn="ctr">
              <a:buNone/>
              <a:defRPr sz="1625"/>
            </a:lvl6pPr>
            <a:lvl7pPr marL="2228850" indent="0" algn="ctr">
              <a:buNone/>
              <a:defRPr sz="1625"/>
            </a:lvl7pPr>
            <a:lvl8pPr marL="2600325" indent="0" algn="ctr">
              <a:buNone/>
              <a:defRPr sz="1625"/>
            </a:lvl8pPr>
            <a:lvl9pPr marL="2971800" indent="0" algn="ctr">
              <a:buNone/>
              <a:defRPr sz="162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155776-D43A-4615-9397-21D097955843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8636DD-9692-4A61-892D-5B174099CE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97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96D91-3B42-4195-B0EB-15857BDBDC63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314A4A-5A63-44CC-A697-89D917E4D4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8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4" y="360362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0" y="360365"/>
            <a:ext cx="6284119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055664-0AE4-4F5A-ACBE-2A545D0DC777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916AC2-3238-4205-A321-021D71DDBC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235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1043" y="365125"/>
            <a:ext cx="8543925" cy="5811838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026FA-416D-4C6E-8CFF-9B44AC14B9D0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47A12-4331-4FD6-95DD-7B90149AE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66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E7E091-FD2D-460F-B6F0-C8FD8DD8849C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443BD-6338-4FC2-9F7A-E7999190C9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959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12423"/>
            <a:ext cx="8543925" cy="2851208"/>
          </a:xfrm>
        </p:spPr>
        <p:txBody>
          <a:bodyPr anchor="b">
            <a:normAutofit/>
          </a:bodyPr>
          <a:lstStyle>
            <a:lvl1pPr>
              <a:defRPr sz="487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52640"/>
            <a:ext cx="8543925" cy="1500187"/>
          </a:xfrm>
        </p:spPr>
        <p:txBody>
          <a:bodyPr anchor="t">
            <a:normAutofit/>
          </a:bodyPr>
          <a:lstStyle>
            <a:lvl1pPr marL="0" indent="0">
              <a:buNone/>
              <a:defRPr sz="19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71475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1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8ADE3F-C82D-47F2-93F8-C0801606DDC2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8120-C311-4820-8CBC-5E3440183F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75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667" y="1828803"/>
            <a:ext cx="421005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8803"/>
            <a:ext cx="421005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CD1E7D-4BAE-4BDC-99A6-CEDD0153D384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47F3ED-0607-4ECF-A16F-AB3D63BA78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65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665" y="1681852"/>
            <a:ext cx="4189413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6665" y="2507557"/>
            <a:ext cx="4189413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6" y="1681851"/>
            <a:ext cx="421005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6" y="2507557"/>
            <a:ext cx="421005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BC41EC-A714-4B9C-8B50-33F8DAD1ACF6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CD2D9-DA2E-4968-ADDB-A1F5B0E193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55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198E3F-91D8-4913-AC5D-97237DAFC165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FC547-0D2B-4669-ACAF-9ABA77F888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75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727755-D86F-4F77-A0C4-7A0E6D4A2354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41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4" y="457203"/>
            <a:ext cx="3194685" cy="1600197"/>
          </a:xfrm>
        </p:spPr>
        <p:txBody>
          <a:bodyPr anchor="b">
            <a:normAutofit/>
          </a:bodyPr>
          <a:lstStyle>
            <a:lvl1pPr>
              <a:defRPr sz="2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0053" y="990600"/>
            <a:ext cx="5014913" cy="4876800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4" y="2057399"/>
            <a:ext cx="3194685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300"/>
            </a:lvl1pPr>
            <a:lvl2pPr marL="371475" indent="0">
              <a:buNone/>
              <a:defRPr sz="975"/>
            </a:lvl2pPr>
            <a:lvl3pPr marL="742950" indent="0">
              <a:buNone/>
              <a:defRPr sz="813"/>
            </a:lvl3pPr>
            <a:lvl4pPr marL="1114425" indent="0">
              <a:buNone/>
              <a:defRPr sz="731"/>
            </a:lvl4pPr>
            <a:lvl5pPr marL="1485900" indent="0">
              <a:buNone/>
              <a:defRPr sz="731"/>
            </a:lvl5pPr>
            <a:lvl6pPr marL="1857375" indent="0">
              <a:buNone/>
              <a:defRPr sz="731"/>
            </a:lvl6pPr>
            <a:lvl7pPr marL="2228850" indent="0">
              <a:buNone/>
              <a:defRPr sz="731"/>
            </a:lvl7pPr>
            <a:lvl8pPr marL="2600325" indent="0">
              <a:buNone/>
              <a:defRPr sz="731"/>
            </a:lvl8pPr>
            <a:lvl9pPr marL="2971800" indent="0">
              <a:buNone/>
              <a:defRPr sz="73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1A632-861D-4EA6-BE02-A816BFB6FEDC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7A52C-F2F9-49E3-85E9-3639641775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362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4" y="457200"/>
            <a:ext cx="3194685" cy="1600200"/>
          </a:xfrm>
        </p:spPr>
        <p:txBody>
          <a:bodyPr anchor="b">
            <a:normAutofit/>
          </a:bodyPr>
          <a:lstStyle>
            <a:lvl1pPr>
              <a:defRPr sz="2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0053" y="990600"/>
            <a:ext cx="5014913" cy="4876800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4" y="2057400"/>
            <a:ext cx="3194685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300"/>
            </a:lvl1pPr>
            <a:lvl2pPr marL="371475" indent="0">
              <a:buNone/>
              <a:defRPr sz="975"/>
            </a:lvl2pPr>
            <a:lvl3pPr marL="742950" indent="0">
              <a:buNone/>
              <a:defRPr sz="813"/>
            </a:lvl3pPr>
            <a:lvl4pPr marL="1114425" indent="0">
              <a:buNone/>
              <a:defRPr sz="731"/>
            </a:lvl4pPr>
            <a:lvl5pPr marL="1485900" indent="0">
              <a:buNone/>
              <a:defRPr sz="731"/>
            </a:lvl5pPr>
            <a:lvl6pPr marL="1857375" indent="0">
              <a:buNone/>
              <a:defRPr sz="731"/>
            </a:lvl6pPr>
            <a:lvl7pPr marL="2228850" indent="0">
              <a:buNone/>
              <a:defRPr sz="731"/>
            </a:lvl7pPr>
            <a:lvl8pPr marL="2600325" indent="0">
              <a:buNone/>
              <a:defRPr sz="731"/>
            </a:lvl8pPr>
            <a:lvl9pPr marL="2971800" indent="0">
              <a:buNone/>
              <a:defRPr sz="73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F336E7-7CBE-492F-8448-8DA6033F3F5B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21F282-AACF-4B64-97D0-344DCD6594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82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667" y="365760"/>
            <a:ext cx="8543925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667" y="1828803"/>
            <a:ext cx="8543925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7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4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DA385CBA-7B4E-476B-A3E5-9C4DBCC3813B}" type="datetime1">
              <a:rPr lang="ru-RU" smtClean="0"/>
              <a:pPr>
                <a:defRPr/>
              </a:pPr>
              <a:t>17.09.2024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6" y="6356357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4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1742" y="6356357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D3BA9D-56F0-431D-B6A6-E09DC26927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Wingdings 2" pitchFamily="18" charset="2"/>
        <a:buChar char="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Wingdings 2" pitchFamily="18" charset="2"/>
        <a:buChar char="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Wingdings 2" pitchFamily="18" charset="2"/>
        <a:buChar char="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Wingdings 2" pitchFamily="18" charset="2"/>
        <a:buChar char="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Wingdings 2" pitchFamily="18" charset="2"/>
        <a:buChar char="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spcBef>
          <a:spcPct val="20000"/>
        </a:spcBef>
        <a:buFont typeface="Wingdings 2" pitchFamily="18" charset="2"/>
        <a:buChar char="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spcBef>
          <a:spcPct val="20000"/>
        </a:spcBef>
        <a:buFont typeface="Wingdings 2" pitchFamily="18" charset="2"/>
        <a:buChar char="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spcBef>
          <a:spcPct val="20000"/>
        </a:spcBef>
        <a:buFont typeface="Wingdings 2" pitchFamily="18" charset="2"/>
        <a:buChar char="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spcBef>
          <a:spcPct val="20000"/>
        </a:spcBef>
        <a:buFont typeface="Wingdings 2" pitchFamily="18" charset="2"/>
        <a:buChar char="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0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0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0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1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0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86" y="0"/>
            <a:ext cx="1176338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4760" y="1746363"/>
            <a:ext cx="667455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1">
                <a:solidFill>
                  <a:srgbClr val="7844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z="4400" spc="300" dirty="0" smtClean="0">
                <a:ln w="11430" cmpd="sng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33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 Antiqua" pitchFamily="18" charset="0"/>
                <a:cs typeface="Arial" pitchFamily="34" charset="0"/>
              </a:rPr>
              <a:t>Инвестиционные проекты</a:t>
            </a:r>
          </a:p>
          <a:p>
            <a:r>
              <a:rPr lang="ru-RU" sz="4400" spc="300" dirty="0" smtClean="0">
                <a:ln w="11430" cmpd="sng">
                  <a:solidFill>
                    <a:srgbClr val="000099"/>
                  </a:solidFill>
                  <a:prstDash val="solid"/>
                  <a:miter lim="800000"/>
                </a:ln>
                <a:solidFill>
                  <a:srgbClr val="0033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 Antiqua" pitchFamily="18" charset="0"/>
                <a:cs typeface="Arial" pitchFamily="34" charset="0"/>
              </a:rPr>
              <a:t>моногорода Сорск </a:t>
            </a:r>
          </a:p>
        </p:txBody>
      </p:sp>
      <p:sp>
        <p:nvSpPr>
          <p:cNvPr id="11" name="Прямоугольник 16"/>
          <p:cNvSpPr>
            <a:spLocks noChangeArrowheads="1"/>
          </p:cNvSpPr>
          <p:nvPr/>
        </p:nvSpPr>
        <p:spPr bwMode="auto">
          <a:xfrm>
            <a:off x="1187224" y="13648"/>
            <a:ext cx="6083731" cy="841758"/>
          </a:xfrm>
          <a:prstGeom prst="rect">
            <a:avLst/>
          </a:prstGeom>
          <a:solidFill>
            <a:schemeClr val="bg1">
              <a:alpha val="29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Сорск </a:t>
            </a:r>
          </a:p>
          <a:p>
            <a:pPr algn="ctr"/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Территория открытая для инвестиций.</a:t>
            </a:r>
            <a:endParaRPr lang="ru-RU" sz="1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4537" y="855406"/>
            <a:ext cx="1768726" cy="320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1426" y="2"/>
            <a:ext cx="1044575" cy="119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I:\СГОК\плавка, слив шла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9249" y="3877879"/>
            <a:ext cx="2259017" cy="1694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" descr="I:\Люди\PICT05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915" y="3907374"/>
            <a:ext cx="2214546" cy="1660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3" descr="C:\Documents and Settings\2\Рабочий стол\Untitled-1.png"/>
          <p:cNvPicPr>
            <a:picLocks noChangeAspect="1" noChangeArrowheads="1"/>
          </p:cNvPicPr>
          <p:nvPr/>
        </p:nvPicPr>
        <p:blipFill>
          <a:blip r:embed="rId6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5515898" y="554601"/>
            <a:ext cx="4011560" cy="5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908387" y="26438"/>
            <a:ext cx="82791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i="1">
                <a:solidFill>
                  <a:srgbClr val="9933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1800" dirty="0" smtClean="0">
                <a:solidFill>
                  <a:srgbClr val="000099"/>
                </a:solidFill>
              </a:rPr>
              <a:t>Инвестиционные площадки</a:t>
            </a:r>
          </a:p>
          <a:p>
            <a:r>
              <a:rPr lang="ru-RU" sz="1800" dirty="0" smtClean="0">
                <a:solidFill>
                  <a:srgbClr val="000099"/>
                </a:solidFill>
              </a:rPr>
              <a:t>МО г.Сорск </a:t>
            </a:r>
            <a:endParaRPr lang="ru-RU" sz="1800" dirty="0">
              <a:solidFill>
                <a:srgbClr val="000099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155151" y="6492877"/>
            <a:ext cx="750849" cy="365125"/>
          </a:xfrm>
        </p:spPr>
        <p:txBody>
          <a:bodyPr vert="horz" lIns="91440" tIns="45720" rIns="91440" bIns="45720" rtlCol="0" anchor="ctr"/>
          <a:lstStyle/>
          <a:p>
            <a:fld id="{D6E9F7CF-FFD5-4605-BD66-982B5AB19EDB}" type="slidenum">
              <a:rPr lang="ru-RU" sz="1600">
                <a:solidFill>
                  <a:srgbClr val="002060"/>
                </a:solidFill>
              </a:rPr>
              <a:pPr/>
              <a:t>10</a:t>
            </a:fld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0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57948" y="2905432"/>
            <a:ext cx="64155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i="1" dirty="0" smtClean="0"/>
              <a:t>2 ед.- Инвестиционные площадки агропромышленного типа</a:t>
            </a:r>
          </a:p>
          <a:p>
            <a:pPr marL="342900" indent="-342900"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i="1" dirty="0" smtClean="0"/>
              <a:t>2 ед. - Инвестиционные площадки туристско-рекреационного типа</a:t>
            </a:r>
          </a:p>
          <a:p>
            <a:pPr marL="342900" indent="-342900"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b="1" i="1" dirty="0" smtClean="0"/>
              <a:t>5 ед.-  Прочие инвестиционные площадки</a:t>
            </a:r>
            <a:endParaRPr lang="ru-RU" sz="1600" dirty="0"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1002891"/>
            <a:ext cx="9718222" cy="855406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 smtClean="0"/>
              <a:t>в Перечень</a:t>
            </a:r>
          </a:p>
          <a:p>
            <a:pPr algn="ctr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 smtClean="0"/>
              <a:t>включены –  9 инвестиционных  площадок</a:t>
            </a:r>
            <a:endParaRPr lang="ru-RU" b="1" spc="-125" dirty="0" smtClean="0">
              <a:ln w="3175">
                <a:noFill/>
              </a:ln>
              <a:solidFill>
                <a:srgbClr val="0066FF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Trebuchet MS" pitchFamily="34" charset="0"/>
              <a:cs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2452604"/>
            <a:ext cx="96749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 smtClean="0">
                <a:solidFill>
                  <a:prstClr val="black"/>
                </a:solidFill>
                <a:latin typeface="Book Antiqua" pitchFamily="18" charset="0"/>
              </a:rPr>
              <a:t>Общая площадь составляет 30,45 га.</a:t>
            </a:r>
            <a:endParaRPr lang="ru-RU" sz="1400" dirty="0"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6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9755" y="1"/>
            <a:ext cx="806245" cy="85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www.sorsk-adm.ru/images/stories/2020/invest/ozero/zonao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9447" y="4424516"/>
            <a:ext cx="3465095" cy="2123768"/>
          </a:xfrm>
          <a:prstGeom prst="rect">
            <a:avLst/>
          </a:prstGeom>
          <a:noFill/>
        </p:spPr>
      </p:pic>
      <p:pic>
        <p:nvPicPr>
          <p:cNvPr id="26628" name="Picture 4" descr="http://www.sorsk-adm.ru/images/stories/invest/ploshd/ddt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35149" y="3861620"/>
            <a:ext cx="3105150" cy="2076450"/>
          </a:xfrm>
          <a:prstGeom prst="rect">
            <a:avLst/>
          </a:prstGeom>
          <a:noFill/>
        </p:spPr>
      </p:pic>
      <p:pic>
        <p:nvPicPr>
          <p:cNvPr id="26630" name="Picture 6" descr="http://www.sorsk-adm.ru/images/stories/invest/ploshd/skot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1976283"/>
            <a:ext cx="2964426" cy="2654712"/>
          </a:xfrm>
          <a:prstGeom prst="rect">
            <a:avLst/>
          </a:prstGeom>
          <a:noFill/>
        </p:spPr>
      </p:pic>
      <p:pic>
        <p:nvPicPr>
          <p:cNvPr id="26632" name="Picture 8" descr="http://www.sorsk-adm.ru/images/stories/invest/ozero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465" y="4630993"/>
            <a:ext cx="2669459" cy="19470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107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9755" y="1"/>
            <a:ext cx="806245" cy="85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09367" y="309717"/>
            <a:ext cx="7742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002891"/>
            <a:ext cx="9718222" cy="855406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dirty="0" smtClean="0"/>
              <a:t>Инвестиционная площадка под размещение </a:t>
            </a:r>
            <a:r>
              <a:rPr lang="ru-RU" dirty="0" smtClean="0">
                <a:solidFill>
                  <a:schemeClr val="tx1"/>
                </a:solidFill>
              </a:rPr>
              <a:t>животноводческого</a:t>
            </a:r>
            <a:r>
              <a:rPr lang="ru-RU" dirty="0" smtClean="0"/>
              <a:t> комплекса</a:t>
            </a:r>
            <a:endParaRPr lang="ru-RU" b="1" spc="-125" dirty="0" smtClean="0">
              <a:ln w="3175">
                <a:noFill/>
              </a:ln>
              <a:solidFill>
                <a:srgbClr val="0066FF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Trebuchet MS" pitchFamily="34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3458" y="1902543"/>
            <a:ext cx="9143999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Место нахождения</a:t>
            </a:r>
            <a:r>
              <a:rPr lang="ru-RU" dirty="0" smtClean="0"/>
              <a:t>: г.Сорск, п. </a:t>
            </a:r>
            <a:r>
              <a:rPr lang="ru-RU" dirty="0" err="1" smtClean="0"/>
              <a:t>Сорскийподхоз</a:t>
            </a:r>
            <a:r>
              <a:rPr lang="ru-RU" dirty="0" smtClean="0"/>
              <a:t>, восточная сторона поселка, 4-й км дороги </a:t>
            </a:r>
            <a:r>
              <a:rPr lang="ru-RU" dirty="0" err="1" smtClean="0"/>
              <a:t>Ербинская-Сорск</a:t>
            </a:r>
            <a:r>
              <a:rPr lang="ru-RU" dirty="0" smtClean="0"/>
              <a:t> площадью 18 га, </a:t>
            </a:r>
          </a:p>
          <a:p>
            <a:r>
              <a:rPr lang="ru-RU" b="1" i="1" dirty="0" smtClean="0"/>
              <a:t>Категория земель: </a:t>
            </a:r>
            <a:r>
              <a:rPr lang="ru-RU" dirty="0" smtClean="0"/>
              <a:t>Земли сельскохозяйственного назначения ,</a:t>
            </a:r>
          </a:p>
          <a:p>
            <a:r>
              <a:rPr lang="ru-RU" b="1" i="1" dirty="0" smtClean="0"/>
              <a:t>Вид разрешенного использования</a:t>
            </a:r>
            <a:r>
              <a:rPr lang="ru-RU" dirty="0" smtClean="0"/>
              <a:t>: Для сельскохозяйственного использования, </a:t>
            </a:r>
            <a:r>
              <a:rPr lang="ru-RU" b="1" i="1" dirty="0" smtClean="0"/>
              <a:t>Фактическое использование</a:t>
            </a:r>
            <a:r>
              <a:rPr lang="ru-RU" dirty="0" smtClean="0"/>
              <a:t>: не используется </a:t>
            </a:r>
            <a:r>
              <a:rPr lang="ru-RU" b="1" i="1" dirty="0" smtClean="0"/>
              <a:t>Особые условия</a:t>
            </a:r>
            <a:r>
              <a:rPr lang="ru-RU" dirty="0" smtClean="0"/>
              <a:t>: Отсутствие конкуренции.</a:t>
            </a:r>
          </a:p>
          <a:p>
            <a:r>
              <a:rPr lang="ru-RU" dirty="0" smtClean="0"/>
              <a:t>Возможно разделение участка. Территория использовалась ранее как животноводческий комплекс; строения разрушены; функциональное назначение – развитие животноводства, разведение КРС. </a:t>
            </a:r>
          </a:p>
          <a:p>
            <a:r>
              <a:rPr lang="ru-RU" b="1" i="1" dirty="0" smtClean="0"/>
              <a:t>Инженерная и транспортная инфраструктура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Имеются линии электропередач; газоснабжение, </a:t>
            </a:r>
          </a:p>
          <a:p>
            <a:r>
              <a:rPr lang="ru-RU" dirty="0" smtClean="0"/>
              <a:t>теплоснабжение – отсутствует; </a:t>
            </a:r>
          </a:p>
          <a:p>
            <a:r>
              <a:rPr lang="ru-RU" dirty="0" smtClean="0"/>
              <a:t>необходима реконструкция сетей водоснабжения</a:t>
            </a:r>
          </a:p>
          <a:p>
            <a:r>
              <a:rPr lang="ru-RU" dirty="0" smtClean="0"/>
              <a:t> около 3-х км от площадки;</a:t>
            </a:r>
          </a:p>
          <a:p>
            <a:r>
              <a:rPr lang="ru-RU" dirty="0" smtClean="0"/>
              <a:t> источник водоснабжения – </a:t>
            </a:r>
            <a:r>
              <a:rPr lang="ru-RU" dirty="0" err="1" smtClean="0"/>
              <a:t>Ербинский</a:t>
            </a:r>
            <a:r>
              <a:rPr lang="ru-RU" dirty="0" smtClean="0"/>
              <a:t> водозабор. </a:t>
            </a:r>
          </a:p>
          <a:p>
            <a:r>
              <a:rPr lang="ru-RU" dirty="0" smtClean="0"/>
              <a:t>Подъездные пути имеются. Асфальтовая, </a:t>
            </a:r>
          </a:p>
          <a:p>
            <a:r>
              <a:rPr lang="ru-RU" dirty="0" smtClean="0"/>
              <a:t>железная дороги в непосредственной близости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Сооружения сельскохозяйственного производства (66 фото) - красивые картинки и H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9135" y="4011561"/>
            <a:ext cx="4070554" cy="249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9755" y="1"/>
            <a:ext cx="806245" cy="85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032387"/>
            <a:ext cx="9718222" cy="825910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                      Инвестиционная площадка под размещение тепличного хозяйства  (734 кв.м)</a:t>
            </a:r>
            <a:r>
              <a:rPr lang="ru-RU" b="1" i="1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20745" y="191729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8711" y="1932039"/>
            <a:ext cx="91882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Место нахождения</a:t>
            </a:r>
            <a:r>
              <a:rPr lang="ru-RU" dirty="0" smtClean="0"/>
              <a:t>: </a:t>
            </a:r>
          </a:p>
          <a:p>
            <a:r>
              <a:rPr lang="ru-RU" dirty="0" smtClean="0"/>
              <a:t>г.Сорск, п. </a:t>
            </a:r>
            <a:r>
              <a:rPr lang="ru-RU" dirty="0" err="1" smtClean="0"/>
              <a:t>Сорскийподхоз</a:t>
            </a:r>
            <a:r>
              <a:rPr lang="ru-RU" dirty="0" smtClean="0"/>
              <a:t>, восточная сторона поселка, 4-й км дороги </a:t>
            </a:r>
            <a:r>
              <a:rPr lang="ru-RU" dirty="0" err="1" smtClean="0"/>
              <a:t>Ербинская-Сорск</a:t>
            </a:r>
            <a:r>
              <a:rPr lang="ru-RU" dirty="0" smtClean="0"/>
              <a:t>,</a:t>
            </a:r>
            <a:r>
              <a:rPr lang="ru-RU" b="1" i="1" dirty="0" smtClean="0"/>
              <a:t> Категория земель: </a:t>
            </a:r>
            <a:r>
              <a:rPr lang="ru-RU" dirty="0" smtClean="0"/>
              <a:t>Земли сельскохозяйственного назначения</a:t>
            </a:r>
          </a:p>
          <a:p>
            <a:r>
              <a:rPr lang="ru-RU" b="1" i="1" dirty="0" smtClean="0"/>
              <a:t> Вид разрешенного использования</a:t>
            </a:r>
            <a:r>
              <a:rPr lang="ru-RU" dirty="0" smtClean="0"/>
              <a:t>: Для сельскохозяйственного использования,</a:t>
            </a:r>
            <a:r>
              <a:rPr lang="ru-RU" b="1" i="1" dirty="0" smtClean="0"/>
              <a:t> Фактическое использование</a:t>
            </a:r>
            <a:r>
              <a:rPr lang="ru-RU" dirty="0" smtClean="0"/>
              <a:t>: не используется</a:t>
            </a:r>
            <a:r>
              <a:rPr lang="ru-RU" b="1" i="1" dirty="0" smtClean="0"/>
              <a:t> Особые условия:</a:t>
            </a:r>
            <a:r>
              <a:rPr lang="ru-RU" dirty="0" smtClean="0"/>
              <a:t> Отсутствие </a:t>
            </a:r>
            <a:r>
              <a:rPr lang="ru-RU" dirty="0" err="1" smtClean="0"/>
              <a:t>конкуренции.Возможно</a:t>
            </a:r>
            <a:r>
              <a:rPr lang="ru-RU" dirty="0" smtClean="0"/>
              <a:t> разделение участка. Территория использовалась ранее как животноводческий комплекс; строения разрушены.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Инженерная и транспортная инфраструктура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Имеются линии электропередач; газоснабжение, </a:t>
            </a:r>
          </a:p>
          <a:p>
            <a:r>
              <a:rPr lang="ru-RU" dirty="0" smtClean="0"/>
              <a:t>теплоснабжение – отсутствует; </a:t>
            </a:r>
          </a:p>
          <a:p>
            <a:r>
              <a:rPr lang="ru-RU" dirty="0" smtClean="0"/>
              <a:t>необходима реконструкция сетей водоснабжения</a:t>
            </a:r>
          </a:p>
          <a:p>
            <a:r>
              <a:rPr lang="ru-RU" dirty="0" smtClean="0"/>
              <a:t> около 3-х км от площадки;</a:t>
            </a:r>
          </a:p>
          <a:p>
            <a:r>
              <a:rPr lang="ru-RU" dirty="0" smtClean="0"/>
              <a:t> источник водоснабжения – </a:t>
            </a:r>
            <a:r>
              <a:rPr lang="ru-RU" dirty="0" err="1" smtClean="0"/>
              <a:t>Ербинский</a:t>
            </a:r>
            <a:r>
              <a:rPr lang="ru-RU" dirty="0" smtClean="0"/>
              <a:t> водозабор. </a:t>
            </a:r>
          </a:p>
          <a:p>
            <a:r>
              <a:rPr lang="ru-RU" dirty="0" smtClean="0"/>
              <a:t>Подъездные пути имеются. Асфальтовая, </a:t>
            </a:r>
          </a:p>
          <a:p>
            <a:r>
              <a:rPr lang="ru-RU" dirty="0" smtClean="0"/>
              <a:t>железная дороги в непосредственной близости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https://avatars.mds.yandex.net/i?id=c03254013f894ccaaec6c1cd44c703eccc6a7f9247189297-10266303-images-thumbs&amp;n=1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9638" y="3952568"/>
            <a:ext cx="4026309" cy="263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Ковалева\Desktop\ОТЧЕТЫ!!!\ИНВЕСТПРОЕКТЫ, актуализация КИПа\Озеро Теплое\г.Сорск, 3км, севернее г.Сорска, пруд на ручье Золотой Ключ (5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548" y="3864077"/>
            <a:ext cx="5397911" cy="260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76500" y="191729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032387"/>
            <a:ext cx="9718222" cy="825910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     Инвестиционная площадка рекреационной зоны на территории пруда «Теплый» под    </a:t>
            </a:r>
          </a:p>
          <a:p>
            <a:r>
              <a:rPr lang="ru-RU" dirty="0" smtClean="0"/>
              <a:t>                                                               размещение зоны отдыха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6194" y="1932039"/>
            <a:ext cx="88637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Место нахождения</a:t>
            </a:r>
            <a:r>
              <a:rPr lang="ru-RU" dirty="0" smtClean="0"/>
              <a:t>: г. Сорск, в 3 км севернее г. Сорска, пруд на ручье «Золотой Ключ»; 5-й км а/</a:t>
            </a:r>
            <a:r>
              <a:rPr lang="ru-RU" dirty="0" err="1" smtClean="0"/>
              <a:t>д</a:t>
            </a:r>
            <a:r>
              <a:rPr lang="ru-RU" dirty="0" smtClean="0"/>
              <a:t> подъезд к Туманному</a:t>
            </a:r>
          </a:p>
          <a:p>
            <a:r>
              <a:rPr lang="ru-RU" b="1" i="1" dirty="0" smtClean="0"/>
              <a:t> Категория земель: </a:t>
            </a:r>
            <a:r>
              <a:rPr lang="ru-RU" dirty="0" smtClean="0"/>
              <a:t>Земли </a:t>
            </a:r>
            <a:r>
              <a:rPr lang="ru-RU" dirty="0" err="1" smtClean="0"/>
              <a:t>сельхозназначения</a:t>
            </a:r>
            <a:r>
              <a:rPr lang="ru-RU" dirty="0" smtClean="0"/>
              <a:t>; </a:t>
            </a:r>
            <a:r>
              <a:rPr lang="ru-RU" dirty="0" err="1" smtClean="0"/>
              <a:t>земли</a:t>
            </a:r>
            <a:r>
              <a:rPr lang="ru-RU" dirty="0" smtClean="0"/>
              <a:t> особо охраняемых территорий и объектов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Вид разрешенного </a:t>
            </a:r>
            <a:r>
              <a:rPr lang="ru-RU" b="1" i="1" dirty="0" err="1" smtClean="0"/>
              <a:t>использования</a:t>
            </a:r>
            <a:r>
              <a:rPr lang="ru-RU" dirty="0" err="1" smtClean="0"/>
              <a:t>:Для</a:t>
            </a:r>
            <a:r>
              <a:rPr lang="ru-RU" dirty="0" smtClean="0"/>
              <a:t> рекреационных целей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Фактическое использование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Место отдыха и любительской рыбалки жителей города. </a:t>
            </a:r>
          </a:p>
          <a:p>
            <a:r>
              <a:rPr lang="ru-RU" dirty="0" smtClean="0"/>
              <a:t>Размещены лесной массив, </a:t>
            </a:r>
            <a:r>
              <a:rPr lang="ru-RU" dirty="0" err="1" smtClean="0"/>
              <a:t>з</a:t>
            </a:r>
            <a:endParaRPr lang="ru-RU" dirty="0" smtClean="0"/>
          </a:p>
          <a:p>
            <a:r>
              <a:rPr lang="ru-RU" dirty="0" err="1" smtClean="0"/>
              <a:t>дание</a:t>
            </a:r>
            <a:r>
              <a:rPr lang="ru-RU" dirty="0" smtClean="0"/>
              <a:t> базы отдыха площадью 243,4 кв.м. (износ -35%)</a:t>
            </a:r>
          </a:p>
          <a:p>
            <a:r>
              <a:rPr lang="ru-RU" b="1" i="1" dirty="0" smtClean="0"/>
              <a:t> Инженерная и транспортная инфраструктура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 наличии  электроснабжение;</a:t>
            </a:r>
          </a:p>
          <a:p>
            <a:r>
              <a:rPr lang="ru-RU" dirty="0" smtClean="0"/>
              <a:t> подъездные пути - гравийная дорога, </a:t>
            </a:r>
          </a:p>
          <a:p>
            <a:r>
              <a:rPr lang="ru-RU" dirty="0" smtClean="0"/>
              <a:t>а/</a:t>
            </a:r>
            <a:r>
              <a:rPr lang="ru-RU" dirty="0" err="1" smtClean="0"/>
              <a:t>д</a:t>
            </a:r>
            <a:r>
              <a:rPr lang="ru-RU" dirty="0" smtClean="0"/>
              <a:t> «</a:t>
            </a:r>
            <a:r>
              <a:rPr lang="ru-RU" dirty="0" err="1" smtClean="0"/>
              <a:t>Сорск-Туманный</a:t>
            </a:r>
            <a:r>
              <a:rPr lang="ru-RU" dirty="0" smtClean="0"/>
              <a:t>»- 500 м. </a:t>
            </a:r>
          </a:p>
          <a:p>
            <a:r>
              <a:rPr lang="ru-RU" dirty="0" smtClean="0"/>
              <a:t>Расстояние от границ </a:t>
            </a:r>
            <a:r>
              <a:rPr lang="ru-RU" dirty="0" err="1" smtClean="0"/>
              <a:t>инвестплощадки</a:t>
            </a:r>
            <a:endParaRPr lang="ru-RU" dirty="0" smtClean="0"/>
          </a:p>
          <a:p>
            <a:r>
              <a:rPr lang="ru-RU" dirty="0" smtClean="0"/>
              <a:t> до региональной дороги –а/</a:t>
            </a:r>
            <a:r>
              <a:rPr lang="ru-RU" dirty="0" err="1" smtClean="0"/>
              <a:t>д</a:t>
            </a:r>
            <a:r>
              <a:rPr lang="ru-RU" dirty="0" smtClean="0"/>
              <a:t> «</a:t>
            </a:r>
            <a:r>
              <a:rPr lang="ru-RU" dirty="0" err="1" smtClean="0"/>
              <a:t>Пригорск-Ербинская</a:t>
            </a:r>
            <a:r>
              <a:rPr lang="ru-RU" dirty="0" smtClean="0"/>
              <a:t>» 8км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Ковалева\Desktop\ОТЧЕТЫ!!!\ИНВЕСТПРОЕКТЫ, актуализация КИПа\г. Сорск, в 6 км юго-западнее г. Сорска, пруд на ручье «Сайгачи»\Новое (2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7729" y="3377381"/>
            <a:ext cx="7203056" cy="32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76500" y="309717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032387"/>
            <a:ext cx="9718222" cy="825910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dirty="0" smtClean="0"/>
              <a:t>Инвестиционная площадка рекреационной зоны на территории пруда «Новый» под размещение зоны отдыха</a:t>
            </a:r>
            <a:r>
              <a:rPr lang="ru-RU" b="1" i="1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1445" y="1991032"/>
            <a:ext cx="89965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Место нахождения</a:t>
            </a:r>
            <a:r>
              <a:rPr lang="ru-RU" dirty="0" smtClean="0"/>
              <a:t> г. Сорск, в 6 км юго-западнее г. Сорска, пруд на ручье «</a:t>
            </a:r>
            <a:r>
              <a:rPr lang="ru-RU" dirty="0" err="1" smtClean="0"/>
              <a:t>Сайгачи</a:t>
            </a:r>
            <a:r>
              <a:rPr lang="ru-RU" dirty="0" smtClean="0"/>
              <a:t>»</a:t>
            </a:r>
            <a:r>
              <a:rPr lang="ru-RU" b="1" i="1" dirty="0" smtClean="0"/>
              <a:t> Категория земель</a:t>
            </a:r>
            <a:r>
              <a:rPr lang="ru-RU" dirty="0" smtClean="0"/>
              <a:t> Земли </a:t>
            </a:r>
            <a:r>
              <a:rPr lang="ru-RU" dirty="0" err="1" smtClean="0"/>
              <a:t>сельхозназначения</a:t>
            </a:r>
            <a:endParaRPr lang="ru-RU" dirty="0" smtClean="0"/>
          </a:p>
          <a:p>
            <a:r>
              <a:rPr lang="ru-RU" b="1" i="1" dirty="0" smtClean="0"/>
              <a:t>Вид разрешенного </a:t>
            </a:r>
            <a:r>
              <a:rPr lang="ru-RU" b="1" i="1" dirty="0" err="1" smtClean="0"/>
              <a:t>использования</a:t>
            </a:r>
            <a:r>
              <a:rPr lang="ru-RU" dirty="0" err="1" smtClean="0"/>
              <a:t>:Для</a:t>
            </a:r>
            <a:r>
              <a:rPr lang="ru-RU" dirty="0" smtClean="0"/>
              <a:t> рекреационных целей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Фактическое использование</a:t>
            </a:r>
            <a:r>
              <a:rPr lang="ru-RU" dirty="0" smtClean="0"/>
              <a:t> Место отдыха </a:t>
            </a:r>
          </a:p>
          <a:p>
            <a:r>
              <a:rPr lang="ru-RU" dirty="0" smtClean="0"/>
              <a:t>и любительской рыбалки жителей города Сорска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Инженерная и транспортная инфраструктура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 наличии   гравийная дорога до г.Сорска  -6 км. </a:t>
            </a:r>
          </a:p>
          <a:p>
            <a:r>
              <a:rPr lang="ru-RU" dirty="0" smtClean="0"/>
              <a:t>Расстояние от границ </a:t>
            </a:r>
            <a:r>
              <a:rPr lang="ru-RU" dirty="0" err="1" smtClean="0"/>
              <a:t>инвестплощадки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до региональной дороги –а/</a:t>
            </a:r>
            <a:r>
              <a:rPr lang="ru-RU" dirty="0" err="1" smtClean="0"/>
              <a:t>д</a:t>
            </a:r>
            <a:r>
              <a:rPr lang="ru-RU" dirty="0" smtClean="0"/>
              <a:t> «</a:t>
            </a:r>
            <a:r>
              <a:rPr lang="ru-RU" dirty="0" err="1" smtClean="0"/>
              <a:t>Пригорск-Ербинская</a:t>
            </a:r>
            <a:r>
              <a:rPr lang="ru-RU" dirty="0" smtClean="0"/>
              <a:t>» 10км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76500" y="353961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032387"/>
            <a:ext cx="9718222" cy="825910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                                         Инвестиционная площадка под строительство кафе (0,05 га)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91729" y="2033476"/>
            <a:ext cx="933572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Место нахождения</a:t>
            </a:r>
            <a:r>
              <a:rPr lang="ru-RU" dirty="0" smtClean="0"/>
              <a:t> г.Сорск, ул.Пионерская в районе ДК «Металлург»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Категория земель</a:t>
            </a:r>
            <a:r>
              <a:rPr lang="ru-RU" dirty="0" smtClean="0"/>
              <a:t> Земли населенных пунктов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Вид разрешенного </a:t>
            </a:r>
            <a:r>
              <a:rPr lang="ru-RU" b="1" i="1" dirty="0" err="1" smtClean="0"/>
              <a:t>использования</a:t>
            </a:r>
            <a:r>
              <a:rPr lang="ru-RU" dirty="0" err="1" smtClean="0"/>
              <a:t>:Зона</a:t>
            </a:r>
            <a:r>
              <a:rPr lang="ru-RU" dirty="0" smtClean="0"/>
              <a:t> парков и скверов</a:t>
            </a:r>
            <a:r>
              <a:rPr lang="ru-RU" b="1" i="1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Фактическое использование</a:t>
            </a:r>
            <a:r>
              <a:rPr lang="ru-RU" dirty="0" smtClean="0"/>
              <a:t> Не используется</a:t>
            </a:r>
            <a:r>
              <a:rPr lang="ru-RU" b="1" i="1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Инженерная и транспортная инфраструктура</a:t>
            </a:r>
            <a:r>
              <a:rPr lang="ru-RU" dirty="0" smtClean="0"/>
              <a:t> Имеется доступ к инженерной и транспортной </a:t>
            </a:r>
            <a:r>
              <a:rPr lang="ru-RU" dirty="0" err="1" smtClean="0"/>
              <a:t>ифраструктуре</a:t>
            </a:r>
            <a:r>
              <a:rPr lang="ru-RU" dirty="0" smtClean="0"/>
              <a:t> непосредственно на территории объекта. Необходимо получение технических условий на технологическое присоединение к сетям коммунальной инфраструктуры.</a:t>
            </a:r>
            <a:r>
              <a:rPr lang="ru-RU" b="1" i="1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/>
              <a:t>Особые условия</a:t>
            </a:r>
            <a:r>
              <a:rPr lang="ru-RU" dirty="0" smtClean="0"/>
              <a:t> Площадка граничит с зоной существующей застройки, ранее использовалась под карусели в районе парке. Единственное кафе в городе расположено примерно в 1 км от данной площадки. Потребуется изменение разрешенного использования земельного участка</a:t>
            </a:r>
            <a:endParaRPr lang="ru-RU" b="1" i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76500" y="368711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032387"/>
            <a:ext cx="9718222" cy="825910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                Инвестиционная площадка под строительство сельскохозяйственного рынка  (0,12 га)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2452" y="2020529"/>
            <a:ext cx="8716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Место нахождения</a:t>
            </a:r>
            <a:r>
              <a:rPr lang="ru-RU" dirty="0" smtClean="0"/>
              <a:t> г.Сорск, ул.Кирова 30 «А»</a:t>
            </a:r>
            <a:r>
              <a:rPr lang="ru-RU" b="1" i="1" dirty="0" smtClean="0"/>
              <a:t> Категория земель</a:t>
            </a:r>
            <a:r>
              <a:rPr lang="ru-RU" dirty="0" smtClean="0"/>
              <a:t> Земли населенных пунктов </a:t>
            </a:r>
            <a:r>
              <a:rPr lang="ru-RU" b="1" i="1" dirty="0" smtClean="0"/>
              <a:t>Вид разрешенного </a:t>
            </a:r>
            <a:r>
              <a:rPr lang="ru-RU" b="1" i="1" dirty="0" err="1" smtClean="0"/>
              <a:t>использования</a:t>
            </a:r>
            <a:r>
              <a:rPr lang="ru-RU" dirty="0" err="1" smtClean="0"/>
              <a:t>:Общественно-деловая</a:t>
            </a:r>
            <a:r>
              <a:rPr lang="ru-RU" dirty="0" smtClean="0"/>
              <a:t> зона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Фактическое использование</a:t>
            </a:r>
            <a:r>
              <a:rPr lang="ru-RU" dirty="0" smtClean="0"/>
              <a:t> Не используется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Инженерная и транспортная инфраструктура</a:t>
            </a:r>
            <a:r>
              <a:rPr lang="ru-RU" dirty="0" smtClean="0"/>
              <a:t> Имеется доступ к инженерной и транспортной инфраструктуре непосредственно на территории объекта. </a:t>
            </a:r>
          </a:p>
          <a:p>
            <a:r>
              <a:rPr lang="ru-RU" dirty="0" smtClean="0"/>
              <a:t>Наличие </a:t>
            </a:r>
            <a:r>
              <a:rPr lang="ru-RU" dirty="0" err="1" smtClean="0"/>
              <a:t>мощ-ностей</a:t>
            </a:r>
            <a:r>
              <a:rPr lang="ru-RU" dirty="0" smtClean="0"/>
              <a:t> для подключения дополнительных потребителей – по техническим условиям сетевой компаний, теплоснабжающей организации, </a:t>
            </a:r>
            <a:r>
              <a:rPr lang="ru-RU" dirty="0" err="1" smtClean="0"/>
              <a:t>ресурсоснабжающей</a:t>
            </a:r>
            <a:r>
              <a:rPr lang="ru-RU" dirty="0" smtClean="0"/>
              <a:t> организации. </a:t>
            </a:r>
          </a:p>
          <a:p>
            <a:r>
              <a:rPr lang="ru-RU" dirty="0" smtClean="0"/>
              <a:t>Расстояние от границы </a:t>
            </a:r>
            <a:r>
              <a:rPr lang="ru-RU" dirty="0" err="1" smtClean="0"/>
              <a:t>инвестплощадки</a:t>
            </a:r>
            <a:r>
              <a:rPr lang="ru-RU" dirty="0" smtClean="0"/>
              <a:t> до точки подключения к сетям электроснабжения, теплоснабжения, </a:t>
            </a:r>
            <a:r>
              <a:rPr lang="ru-RU" dirty="0" err="1" smtClean="0"/>
              <a:t>водоснажнения</a:t>
            </a:r>
            <a:r>
              <a:rPr lang="ru-RU" dirty="0" smtClean="0"/>
              <a:t> и водоотведения – до 50 м.</a:t>
            </a:r>
            <a:r>
              <a:rPr lang="ru-RU" b="1" i="1" dirty="0" smtClean="0"/>
              <a:t> Особые условия</a:t>
            </a:r>
            <a:r>
              <a:rPr lang="ru-RU" dirty="0" smtClean="0"/>
              <a:t> На территории находится кирпичное здание 12м Х 68м в разобранном состоянии до уровня 2-3-го этажа. Возможно увеличение площади </a:t>
            </a:r>
            <a:r>
              <a:rPr lang="ru-RU" dirty="0" err="1" smtClean="0"/>
              <a:t>инвестплощадки</a:t>
            </a:r>
            <a:r>
              <a:rPr lang="ru-RU" dirty="0" smtClean="0"/>
              <a:t> до 0,3 га.</a:t>
            </a:r>
          </a:p>
          <a:p>
            <a:r>
              <a:rPr lang="ru-RU" dirty="0" smtClean="0"/>
              <a:t>Площадка находится в центральной части города, граничит с одной стороны с зоной существующей жилой застройки, с другой стороны гаражами. Проектирование в соответствии с генпланом г.Сорска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76500" y="294969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032387"/>
            <a:ext cx="9718222" cy="825910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                      Инвестиционная площадка под строительство многоэтажного жилого дома (4,0 га)</a:t>
            </a:r>
            <a:r>
              <a:rPr lang="ru-RU" b="1" i="1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0439" y="2094271"/>
            <a:ext cx="909975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Место нахождения</a:t>
            </a:r>
            <a:r>
              <a:rPr lang="ru-RU" dirty="0" smtClean="0"/>
              <a:t> г.Сорск, район </a:t>
            </a:r>
            <a:r>
              <a:rPr lang="ru-RU" dirty="0" err="1" smtClean="0"/>
              <a:t>ул.Сайгачинская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Категория земель</a:t>
            </a:r>
            <a:r>
              <a:rPr lang="ru-RU" dirty="0" smtClean="0"/>
              <a:t> Земли населенных пунктов </a:t>
            </a:r>
          </a:p>
          <a:p>
            <a:r>
              <a:rPr lang="ru-RU" b="1" i="1" dirty="0" smtClean="0"/>
              <a:t>Вид разрешенного </a:t>
            </a:r>
            <a:r>
              <a:rPr lang="ru-RU" b="1" i="1" dirty="0" err="1" smtClean="0"/>
              <a:t>использования</a:t>
            </a:r>
            <a:r>
              <a:rPr lang="ru-RU" dirty="0" err="1" smtClean="0"/>
              <a:t>:Для</a:t>
            </a:r>
            <a:r>
              <a:rPr lang="ru-RU" dirty="0" smtClean="0"/>
              <a:t> жилищного строительства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Фактическое использование </a:t>
            </a:r>
          </a:p>
          <a:p>
            <a:r>
              <a:rPr lang="ru-RU" dirty="0" smtClean="0"/>
              <a:t>Не используется. Размещен лесной массив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Инженерная и транспортная инфраструктура</a:t>
            </a:r>
            <a:r>
              <a:rPr lang="ru-RU" dirty="0" smtClean="0"/>
              <a:t> Расстояние от границы площадки до точки подключения:</a:t>
            </a:r>
          </a:p>
          <a:p>
            <a:r>
              <a:rPr lang="ru-RU" dirty="0" smtClean="0"/>
              <a:t>к сетям электроснабжения – 0,5 км; к сетям теплоснабжения – 0,8 км;</a:t>
            </a:r>
          </a:p>
          <a:p>
            <a:r>
              <a:rPr lang="ru-RU" dirty="0" smtClean="0"/>
              <a:t>к системе водоснабжения и водоотведения – 0,8 км</a:t>
            </a:r>
          </a:p>
          <a:p>
            <a:r>
              <a:rPr lang="ru-RU" dirty="0" smtClean="0"/>
              <a:t>Расстояние от границы площадки до трассы </a:t>
            </a:r>
            <a:r>
              <a:rPr lang="ru-RU" dirty="0" err="1" smtClean="0"/>
              <a:t>Пригорск-Биджа-Сорск</a:t>
            </a:r>
            <a:r>
              <a:rPr lang="ru-RU" dirty="0" smtClean="0"/>
              <a:t>- 11 км </a:t>
            </a:r>
          </a:p>
          <a:p>
            <a:r>
              <a:rPr lang="ru-RU" b="1" i="1" dirty="0" smtClean="0"/>
              <a:t>Особые условия</a:t>
            </a:r>
            <a:r>
              <a:rPr lang="ru-RU" dirty="0" smtClean="0"/>
              <a:t> Возможно разделение участка или его расширение до 5 га. Предусмотрено ген.планом с переводом вида разрешенного использования земель – с земель лесного фонда в земли населенных пунктов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76500" y="294969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032387"/>
            <a:ext cx="9718222" cy="825910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Инвестиционная площадка под строительство Детского развлекательного комплекса в городском парке культуры и отдыха (0,05 га)</a:t>
            </a: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9432" y="2294028"/>
            <a:ext cx="881953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i="1" dirty="0" smtClean="0"/>
              <a:t>Место нахождения</a:t>
            </a:r>
            <a:r>
              <a:rPr lang="ru-RU" dirty="0" smtClean="0"/>
              <a:t> г.Сорск, ул.Пионерская в районе ДК «Металлург»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Категория земель</a:t>
            </a:r>
            <a:r>
              <a:rPr lang="ru-RU" dirty="0" smtClean="0"/>
              <a:t> Земли населенных пунктов </a:t>
            </a:r>
          </a:p>
          <a:p>
            <a:r>
              <a:rPr lang="ru-RU" b="1" i="1" dirty="0" smtClean="0"/>
              <a:t>Вид разрешенного </a:t>
            </a:r>
            <a:r>
              <a:rPr lang="ru-RU" b="1" i="1" dirty="0" err="1" smtClean="0"/>
              <a:t>использования</a:t>
            </a:r>
            <a:r>
              <a:rPr lang="ru-RU" dirty="0" err="1" smtClean="0"/>
              <a:t>:Зона</a:t>
            </a:r>
            <a:r>
              <a:rPr lang="ru-RU" dirty="0" smtClean="0"/>
              <a:t> парков и скверов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Фактическое использование </a:t>
            </a:r>
            <a:r>
              <a:rPr lang="ru-RU" dirty="0" smtClean="0"/>
              <a:t>Не используется.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Инженерная и транспортная инфраструктура</a:t>
            </a:r>
            <a:r>
              <a:rPr lang="ru-RU" dirty="0" smtClean="0"/>
              <a:t> Имеется доступ к инженерной и транспортной </a:t>
            </a:r>
            <a:r>
              <a:rPr lang="ru-RU" dirty="0" err="1" smtClean="0"/>
              <a:t>ифраструктуре</a:t>
            </a:r>
            <a:r>
              <a:rPr lang="ru-RU" dirty="0" smtClean="0"/>
              <a:t> непосредственно на территории объекта. Необходимо получение технических условий на технологическое присоединение к сетям коммунальной инфраструктуры.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Особые условия</a:t>
            </a:r>
            <a:r>
              <a:rPr lang="ru-RU" dirty="0" smtClean="0"/>
              <a:t> Площадка граничит с зоной существующей застройки, ранее использовалась под карусели в районе парке. Потребуется изменение разрешенного использования земельного участка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76500" y="280219"/>
            <a:ext cx="495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Инвестиционные площадки</a:t>
            </a: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МО г.Сорск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032387"/>
            <a:ext cx="9718222" cy="825910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soft" dir="tl">
              <a:rot lat="0" lon="0" rev="0"/>
            </a:lightRig>
          </a:scene3d>
          <a:sp3d>
            <a:bevelT w="114300" prst="artDeco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               Инвестиционная площадка под строительство Детского дома творчества (1,02 га)</a:t>
            </a: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604684" y="1937938"/>
            <a:ext cx="898176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i="1" dirty="0" smtClean="0">
                <a:solidFill>
                  <a:srgbClr val="0033CC"/>
                </a:solidFill>
              </a:rPr>
              <a:t>Место нахождения</a:t>
            </a:r>
            <a:r>
              <a:rPr lang="ru-RU" dirty="0" smtClean="0">
                <a:solidFill>
                  <a:srgbClr val="0033CC"/>
                </a:solidFill>
              </a:rPr>
              <a:t> г.Сорск, центральная часть города, район между домами № 42 и № 44 по ул.Кирова</a:t>
            </a:r>
            <a:r>
              <a:rPr lang="ru-RU" b="1" i="1" dirty="0" smtClean="0">
                <a:solidFill>
                  <a:srgbClr val="0033CC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Категория земель</a:t>
            </a:r>
            <a:r>
              <a:rPr lang="ru-RU" dirty="0" smtClean="0">
                <a:solidFill>
                  <a:srgbClr val="0033CC"/>
                </a:solidFill>
              </a:rPr>
              <a:t> Земли населенных пунктов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Вид разрешенного </a:t>
            </a:r>
            <a:r>
              <a:rPr lang="ru-RU" b="1" i="1" dirty="0" err="1" smtClean="0">
                <a:solidFill>
                  <a:srgbClr val="0033CC"/>
                </a:solidFill>
              </a:rPr>
              <a:t>использования</a:t>
            </a:r>
            <a:r>
              <a:rPr lang="ru-RU" dirty="0" err="1" smtClean="0">
                <a:solidFill>
                  <a:srgbClr val="0033CC"/>
                </a:solidFill>
              </a:rPr>
              <a:t>Общественно-деловая</a:t>
            </a:r>
            <a:r>
              <a:rPr lang="ru-RU" dirty="0" smtClean="0">
                <a:solidFill>
                  <a:srgbClr val="0033CC"/>
                </a:solidFill>
              </a:rPr>
              <a:t> зона</a:t>
            </a:r>
            <a:r>
              <a:rPr lang="ru-RU" b="1" i="1" dirty="0" smtClean="0">
                <a:solidFill>
                  <a:srgbClr val="0033CC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Фактическое использование </a:t>
            </a:r>
            <a:r>
              <a:rPr lang="ru-RU" dirty="0" smtClean="0">
                <a:solidFill>
                  <a:srgbClr val="0033CC"/>
                </a:solidFill>
              </a:rPr>
              <a:t>Не используется, пустырь</a:t>
            </a:r>
            <a:r>
              <a:rPr lang="ru-RU" b="1" i="1" dirty="0" smtClean="0">
                <a:solidFill>
                  <a:srgbClr val="0033CC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Инженерная и транспортная инфраструктура</a:t>
            </a:r>
            <a:r>
              <a:rPr lang="ru-RU" dirty="0" smtClean="0">
                <a:solidFill>
                  <a:srgbClr val="0033CC"/>
                </a:solidFill>
              </a:rPr>
              <a:t> До сетей теплоснабжения, водоснабжения, водоотведения – не более 30 метров; электроснабжение - по техническим условиям сетевой компании.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Улично-дорожная сеть ул. Кирова – в непосредственной близости. Расстояние от границ </a:t>
            </a:r>
            <a:r>
              <a:rPr lang="ru-RU" dirty="0" err="1" smtClean="0">
                <a:solidFill>
                  <a:srgbClr val="0033CC"/>
                </a:solidFill>
              </a:rPr>
              <a:t>инвестплощадки</a:t>
            </a:r>
            <a:r>
              <a:rPr lang="ru-RU" dirty="0" smtClean="0">
                <a:solidFill>
                  <a:srgbClr val="0033CC"/>
                </a:solidFill>
              </a:rPr>
              <a:t> до федеральной трассы – а/</a:t>
            </a:r>
            <a:r>
              <a:rPr lang="ru-RU" dirty="0" err="1" smtClean="0">
                <a:solidFill>
                  <a:srgbClr val="0033CC"/>
                </a:solidFill>
              </a:rPr>
              <a:t>д</a:t>
            </a:r>
            <a:r>
              <a:rPr lang="ru-RU" dirty="0" smtClean="0">
                <a:solidFill>
                  <a:srgbClr val="0033CC"/>
                </a:solidFill>
              </a:rPr>
              <a:t> М54-90 км; до региональной дороги – а/</a:t>
            </a:r>
            <a:r>
              <a:rPr lang="ru-RU" dirty="0" err="1" smtClean="0">
                <a:solidFill>
                  <a:srgbClr val="0033CC"/>
                </a:solidFill>
              </a:rPr>
              <a:t>д</a:t>
            </a:r>
            <a:r>
              <a:rPr lang="ru-RU" dirty="0" smtClean="0">
                <a:solidFill>
                  <a:srgbClr val="0033CC"/>
                </a:solidFill>
              </a:rPr>
              <a:t> «</a:t>
            </a:r>
            <a:r>
              <a:rPr lang="ru-RU" dirty="0" err="1" smtClean="0">
                <a:solidFill>
                  <a:srgbClr val="0033CC"/>
                </a:solidFill>
              </a:rPr>
              <a:t>Пригорск-Ербинская</a:t>
            </a:r>
            <a:r>
              <a:rPr lang="ru-RU" dirty="0" smtClean="0">
                <a:solidFill>
                  <a:srgbClr val="0033CC"/>
                </a:solidFill>
              </a:rPr>
              <a:t>» - 10км</a:t>
            </a:r>
            <a:r>
              <a:rPr lang="ru-RU" b="1" i="1" dirty="0" smtClean="0">
                <a:solidFill>
                  <a:srgbClr val="0033CC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Особые условия</a:t>
            </a:r>
            <a:r>
              <a:rPr lang="ru-RU" dirty="0" smtClean="0">
                <a:solidFill>
                  <a:srgbClr val="0033CC"/>
                </a:solidFill>
              </a:rPr>
              <a:t> необходима разработка ПСД и получение технических условий на технологическое присоединение к сетям коммунальной инфраструктуры; площадка граничит с зоной существующей застройки; возможно предоставление дополнительных образовательных и др.услуг; проектирование в соответствии с генеральным планом г.Сорск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-341313" y="7018338"/>
            <a:ext cx="20326352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</a:pPr>
            <a:r>
              <a:rPr lang="ru-RU" sz="1400">
                <a:solidFill>
                  <a:srgbClr val="6633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1" y="27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6868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9213850" y="6492877"/>
            <a:ext cx="69215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7852CAA-B40F-407E-A226-E2E6BCBE656E}" type="slidenum">
              <a:rPr lang="ru-RU" sz="1600">
                <a:solidFill>
                  <a:srgbClr val="00206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600">
              <a:solidFill>
                <a:srgbClr val="002060"/>
              </a:solidFill>
              <a:cs typeface="Arial" charset="0"/>
            </a:endParaRPr>
          </a:p>
        </p:txBody>
      </p:sp>
      <p:pic>
        <p:nvPicPr>
          <p:cNvPr id="36869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881063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16"/>
          <p:cNvSpPr>
            <a:spLocks noChangeArrowheads="1"/>
          </p:cNvSpPr>
          <p:nvPr/>
        </p:nvSpPr>
        <p:spPr bwMode="auto">
          <a:xfrm>
            <a:off x="881063" y="2"/>
            <a:ext cx="8305800" cy="881063"/>
          </a:xfrm>
          <a:prstGeom prst="rect">
            <a:avLst/>
          </a:prstGeom>
          <a:solidFill>
            <a:schemeClr val="bg1">
              <a:alpha val="29019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Стратегия социально-экономического </a:t>
            </a:r>
            <a:r>
              <a:rPr lang="ru-RU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развития </a:t>
            </a:r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муниципального         образования город Сорск до 2030 года </a:t>
            </a:r>
          </a:p>
          <a:p>
            <a:r>
              <a:rPr lang="ru-RU" sz="1400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(утверждена решением Совета депутатов МО г.Сорск от 19.02.2019 №127)</a:t>
            </a:r>
            <a:endParaRPr lang="ru-RU" sz="1400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2076" y="1342282"/>
            <a:ext cx="97297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16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600" b="1" i="1" dirty="0" smtClean="0">
                <a:solidFill>
                  <a:srgbClr val="000099"/>
                </a:solidFill>
              </a:rPr>
              <a:t>повышение качества жизни населения города на основе эффективного развития реального сектора экономики, активного использования природно-ресурсного и человеческого потенциала и формирования благоприятной социальной среды для комфортного проживания населении</a:t>
            </a:r>
            <a:endParaRPr lang="ru-RU" sz="1600" b="1" i="1" dirty="0">
              <a:solidFill>
                <a:srgbClr val="000099"/>
              </a:solidFill>
              <a:effectLst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208" y="2782748"/>
            <a:ext cx="8731046" cy="3411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2"/>
            <a:ext cx="762000" cy="112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771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206477" y="1010200"/>
            <a:ext cx="678425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600" b="1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ru-RU" sz="1600" i="1" dirty="0" smtClean="0"/>
              <a:t>Предлагается - организация производства на базе приобретаемой сельскохозяйственной техники, строительства конюшен и производственных сооружений.</a:t>
            </a:r>
          </a:p>
          <a:p>
            <a:r>
              <a:rPr lang="ru-RU" sz="1600" i="1" dirty="0" smtClean="0"/>
              <a:t>Цель - развитие сельскохозяйственного производства и организация переработки продукции. Параллельно возможно организовать деятельность по развитию сельского (конного) туризма. Необходима разработка ПСД.</a:t>
            </a:r>
            <a:endParaRPr lang="ru-RU" sz="1600" i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726849" y="715489"/>
            <a:ext cx="4968920" cy="369332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50800"/>
                <a:solidFill>
                  <a:srgbClr val="000099"/>
                </a:solidFill>
                <a:latin typeface="Book Antiqua" pitchFamily="18" charset="0"/>
                <a:cs typeface="+mn-cs"/>
              </a:rPr>
              <a:t>Развитие коневодства на базе КФХ</a:t>
            </a:r>
            <a:endParaRPr lang="ru-RU" b="1" dirty="0">
              <a:ln w="50800"/>
              <a:solidFill>
                <a:srgbClr val="000099"/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" y="3263650"/>
            <a:ext cx="7049729" cy="338554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b="1" dirty="0" smtClean="0">
                <a:ln w="50800"/>
                <a:solidFill>
                  <a:srgbClr val="000099"/>
                </a:solidFill>
                <a:latin typeface="Book Antiqua" pitchFamily="18" charset="0"/>
                <a:cs typeface="+mn-cs"/>
              </a:rPr>
              <a:t>Строительство ипподрома</a:t>
            </a:r>
            <a:endParaRPr lang="ru-RU" sz="1600" b="1" dirty="0">
              <a:ln w="50800"/>
              <a:solidFill>
                <a:srgbClr val="000099"/>
              </a:solidFill>
              <a:latin typeface="Book Antiqua" pitchFamily="18" charset="0"/>
              <a:cs typeface="+mn-cs"/>
            </a:endParaRP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1" y="3442245"/>
            <a:ext cx="69759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ru-RU" sz="1600" i="1" dirty="0" smtClean="0"/>
              <a:t>Предлагается строительство ипподрома 300 метров южнее от </a:t>
            </a:r>
            <a:r>
              <a:rPr lang="ru-RU" sz="1600" i="1" dirty="0" err="1" smtClean="0"/>
              <a:t>п.ст.Ербинская</a:t>
            </a:r>
            <a:r>
              <a:rPr lang="ru-RU" sz="1600" i="1" dirty="0" smtClean="0"/>
              <a:t> муниципального образования город Сорск. Необходима разработка ПСД.</a:t>
            </a:r>
            <a:endParaRPr lang="ru-RU" sz="1600" i="1" dirty="0">
              <a:latin typeface="Book Antiqua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93638" y="2"/>
            <a:ext cx="82791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i="1">
                <a:solidFill>
                  <a:srgbClr val="9933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1800" dirty="0" smtClean="0">
                <a:solidFill>
                  <a:srgbClr val="000099"/>
                </a:solidFill>
              </a:rPr>
              <a:t>Инвестиционные предложения </a:t>
            </a:r>
          </a:p>
          <a:p>
            <a:r>
              <a:rPr lang="ru-RU" sz="1800" dirty="0" smtClean="0">
                <a:solidFill>
                  <a:srgbClr val="000099"/>
                </a:solidFill>
              </a:rPr>
              <a:t>МО г.Сорск </a:t>
            </a:r>
            <a:endParaRPr lang="ru-RU" sz="1800" dirty="0">
              <a:solidFill>
                <a:srgbClr val="000099"/>
              </a:solidFill>
            </a:endParaRPr>
          </a:p>
        </p:txBody>
      </p:sp>
      <p:pic>
        <p:nvPicPr>
          <p:cNvPr id="12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318385" y="5276588"/>
            <a:ext cx="63775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600" i="1" dirty="0" smtClean="0"/>
              <a:t>Предлагается организация школы верховой езды на базе ипподрома (300 метров южнее от </a:t>
            </a:r>
            <a:r>
              <a:rPr lang="ru-RU" sz="1600" i="1" dirty="0" err="1" smtClean="0"/>
              <a:t>п.ст.Ербинская</a:t>
            </a:r>
            <a:r>
              <a:rPr lang="ru-RU" sz="1600" i="1" dirty="0" smtClean="0"/>
              <a:t> муниципального образования город Сорск). Необходима разработка ПСД</a:t>
            </a:r>
            <a:r>
              <a:rPr lang="ru-RU" sz="1600" dirty="0" smtClean="0"/>
              <a:t>.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56155" y="4930205"/>
            <a:ext cx="6749845" cy="338554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1600" b="1" dirty="0" smtClean="0">
                <a:ln w="50800"/>
                <a:solidFill>
                  <a:srgbClr val="000099"/>
                </a:solidFill>
                <a:latin typeface="Book Antiqua" pitchFamily="18" charset="0"/>
              </a:rPr>
              <a:t>Школа</a:t>
            </a:r>
            <a:r>
              <a:rPr lang="ru-RU" sz="1400" b="1" dirty="0" smtClean="0">
                <a:ln w="50800"/>
                <a:solidFill>
                  <a:srgbClr val="000099"/>
                </a:solidFill>
                <a:latin typeface="Book Antiqua" pitchFamily="18" charset="0"/>
              </a:rPr>
              <a:t> </a:t>
            </a:r>
            <a:r>
              <a:rPr lang="ru-RU" sz="1600" b="1" dirty="0" smtClean="0">
                <a:ln w="50800"/>
                <a:solidFill>
                  <a:srgbClr val="000099"/>
                </a:solidFill>
                <a:latin typeface="Book Antiqua" pitchFamily="18" charset="0"/>
              </a:rPr>
              <a:t>верховой езды (на базе ипподрома)</a:t>
            </a:r>
            <a:endParaRPr lang="ru-RU" sz="1600" b="1" dirty="0">
              <a:ln w="50800"/>
              <a:solidFill>
                <a:srgbClr val="000099"/>
              </a:solidFill>
              <a:latin typeface="Book Antiqua" pitchFamily="18" charset="0"/>
            </a:endParaRPr>
          </a:p>
        </p:txBody>
      </p:sp>
      <p:pic>
        <p:nvPicPr>
          <p:cNvPr id="16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Конь на скачках - 143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977" y="4557251"/>
            <a:ext cx="2857500" cy="1905000"/>
          </a:xfrm>
          <a:prstGeom prst="rect">
            <a:avLst/>
          </a:prstGeom>
          <a:noFill/>
        </p:spPr>
      </p:pic>
      <p:pic>
        <p:nvPicPr>
          <p:cNvPr id="18439" name="Picture 7" descr="Picture backgroun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072" y="1135626"/>
            <a:ext cx="2934929" cy="23744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342103" y="221228"/>
            <a:ext cx="7820947" cy="501445"/>
          </a:xfrm>
        </p:spPr>
        <p:txBody>
          <a:bodyPr/>
          <a:lstStyle/>
          <a:p>
            <a:r>
              <a:rPr lang="ru-RU" sz="1800" b="1" i="1" dirty="0" smtClean="0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Инвестиционные предложения МО г. Сорск 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76981" y="1238866"/>
            <a:ext cx="6548284" cy="766916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1500" b="1" dirty="0" smtClean="0">
                <a:ln w="50800"/>
                <a:solidFill>
                  <a:srgbClr val="000099"/>
                </a:solidFill>
                <a:latin typeface="Book Antiqua" pitchFamily="18" charset="0"/>
              </a:rPr>
              <a:t>Развитие пчеловодства </a:t>
            </a:r>
          </a:p>
          <a:p>
            <a:r>
              <a:rPr lang="ru-RU" sz="1700" i="1" dirty="0" smtClean="0">
                <a:solidFill>
                  <a:schemeClr val="tx1"/>
                </a:solidFill>
              </a:rPr>
              <a:t>Предлагается создание современных передвижных пасечных комплексов. Необходима разработка ПСД.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57348" name="Picture 4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2245" y="1473548"/>
            <a:ext cx="2566220" cy="2299779"/>
          </a:xfrm>
          <a:prstGeom prst="rect">
            <a:avLst/>
          </a:prstGeom>
          <a:noFill/>
        </p:spPr>
      </p:pic>
      <p:pic>
        <p:nvPicPr>
          <p:cNvPr id="9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68711" y="2079525"/>
            <a:ext cx="612058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	</a:t>
            </a:r>
            <a:r>
              <a:rPr lang="ru-RU" sz="1400" b="1" dirty="0" smtClean="0">
                <a:ln w="50800"/>
                <a:solidFill>
                  <a:srgbClr val="000099"/>
                </a:solidFill>
                <a:latin typeface="Book Antiqua" pitchFamily="18" charset="0"/>
              </a:rPr>
              <a:t>Строительство лыжной трассы, объединяющей действующую лыжную базу и спортивный кластер</a:t>
            </a:r>
          </a:p>
          <a:p>
            <a:pPr algn="just"/>
            <a:r>
              <a:rPr lang="ru-RU" sz="1400" i="1" dirty="0" smtClean="0"/>
              <a:t>        </a:t>
            </a:r>
          </a:p>
          <a:p>
            <a:pPr algn="just"/>
            <a:r>
              <a:rPr lang="ru-RU" sz="1600" i="1" dirty="0" smtClean="0"/>
              <a:t>Учитывая близко расположенную лыжную базу – инвесторам    можно предложить развить идею лыжно-горнолыжной инфраструктуры, причем близкое местоположение к спортивному кластеру объединит эти 2 объекта туризма</a:t>
            </a:r>
            <a:r>
              <a:rPr lang="ru-RU" sz="1600" dirty="0" smtClean="0"/>
              <a:t>.</a:t>
            </a:r>
          </a:p>
          <a:p>
            <a:endParaRPr lang="ru-RU" dirty="0"/>
          </a:p>
        </p:txBody>
      </p:sp>
      <p:pic>
        <p:nvPicPr>
          <p:cNvPr id="57350" name="Picture 6" descr="Picture backgroun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0144" y="3865380"/>
            <a:ext cx="3419885" cy="256491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96977" y="3828509"/>
            <a:ext cx="4953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n w="50800"/>
                <a:solidFill>
                  <a:srgbClr val="000099"/>
                </a:solidFill>
                <a:latin typeface="Book Antiqua" pitchFamily="18" charset="0"/>
              </a:rPr>
              <a:t>Строительство площадки </a:t>
            </a:r>
            <a:r>
              <a:rPr lang="ru-RU" sz="1400" b="1" dirty="0" err="1" smtClean="0">
                <a:ln w="50800"/>
                <a:solidFill>
                  <a:srgbClr val="000099"/>
                </a:solidFill>
                <a:latin typeface="Book Antiqua" pitchFamily="18" charset="0"/>
              </a:rPr>
              <a:t>скалодрома</a:t>
            </a:r>
            <a:r>
              <a:rPr lang="ru-RU" sz="1400" b="1" dirty="0" smtClean="0">
                <a:ln w="50800"/>
                <a:solidFill>
                  <a:srgbClr val="000099"/>
                </a:solidFill>
                <a:latin typeface="Book Antiqua" pitchFamily="18" charset="0"/>
              </a:rPr>
              <a:t> в системе      	спортивного кластера </a:t>
            </a:r>
          </a:p>
          <a:p>
            <a:r>
              <a:rPr lang="ru-RU" sz="1400" b="1" i="1" dirty="0" smtClean="0"/>
              <a:t>  </a:t>
            </a:r>
            <a:r>
              <a:rPr lang="ru-RU" sz="1600" i="1" dirty="0" smtClean="0"/>
              <a:t>Одно из спортивных направлений, возможных к реализации в системе спортивного кластера</a:t>
            </a:r>
            <a:r>
              <a:rPr lang="ru-RU" sz="1600" dirty="0" smtClean="0"/>
              <a:t>. </a:t>
            </a:r>
            <a:endParaRPr lang="ru-RU" sz="1600" b="1" dirty="0" smtClean="0"/>
          </a:p>
          <a:p>
            <a:endParaRPr lang="ru-RU" sz="1400" b="1" dirty="0" smtClean="0"/>
          </a:p>
        </p:txBody>
      </p:sp>
      <p:pic>
        <p:nvPicPr>
          <p:cNvPr id="17410" name="Picture 2" descr="Picture background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2606" y="4763730"/>
            <a:ext cx="3598604" cy="1832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8142" y="427703"/>
            <a:ext cx="8422558" cy="56044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b="1" i="1" dirty="0" smtClean="0">
                <a:solidFill>
                  <a:srgbClr val="993300"/>
                </a:solidFill>
                <a:latin typeface="Arial" pitchFamily="34" charset="0"/>
                <a:ea typeface="+mn-ea"/>
                <a:cs typeface="Arial" pitchFamily="34" charset="0"/>
              </a:rPr>
              <a:t>               </a:t>
            </a:r>
            <a:r>
              <a:rPr lang="ru-RU" sz="1800" b="1" i="1" dirty="0" smtClean="0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Инвестиционные предложения МО г. Сорск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1" y="1290485"/>
            <a:ext cx="6097228" cy="14232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ln w="50800"/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                </a:t>
            </a:r>
            <a:r>
              <a:rPr lang="ru-RU" sz="1400" b="1" dirty="0" smtClean="0">
                <a:ln w="50800"/>
                <a:solidFill>
                  <a:srgbClr val="0033CC"/>
                </a:solidFill>
                <a:latin typeface="Book Antiqua" pitchFamily="18" charset="0"/>
              </a:rPr>
              <a:t>Оборудование  бильярда в системе спортивного кластера</a:t>
            </a:r>
          </a:p>
          <a:p>
            <a:pPr marL="0" indent="0" algn="just">
              <a:buNone/>
            </a:pPr>
            <a:r>
              <a:rPr lang="ru-RU" sz="1600" i="1" dirty="0" smtClean="0">
                <a:solidFill>
                  <a:schemeClr val="tx1"/>
                </a:solidFill>
                <a:latin typeface="+mn-lt"/>
              </a:rPr>
              <a:t>Одно из спортивных направлений, возможных к реализации в системе спортивного кластера (удовлетворение спроса любителей бильярда и спортсменов, возможность проведения соревнований</a:t>
            </a:r>
            <a:r>
              <a:rPr lang="ru-RU" sz="1400" i="1" dirty="0" smtClean="0">
                <a:solidFill>
                  <a:schemeClr val="tx1"/>
                </a:solidFill>
                <a:latin typeface="+mn-lt"/>
              </a:rPr>
              <a:t>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CD443BD-6338-4FC2-9F7A-E7999190C97A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pic>
        <p:nvPicPr>
          <p:cNvPr id="58370" name="Picture 2" descr="Picture backgroun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4353" y="1608899"/>
            <a:ext cx="3191647" cy="212244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4243" y="2536724"/>
            <a:ext cx="58268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400" b="1" dirty="0" smtClean="0">
                <a:ln w="50800"/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    </a:t>
            </a:r>
            <a:r>
              <a:rPr lang="ru-RU" sz="1400" b="1" dirty="0" smtClean="0">
                <a:ln w="50800"/>
                <a:solidFill>
                  <a:srgbClr val="0033CC"/>
                </a:solidFill>
                <a:latin typeface="Book Antiqua" pitchFamily="18" charset="0"/>
              </a:rPr>
              <a:t>Благоустройство парковой зоны «им. Ленинского комсомола»    </a:t>
            </a:r>
            <a:r>
              <a:rPr lang="ru-RU" sz="1600" i="1" dirty="0" smtClean="0"/>
              <a:t>Целью проекта является благоустройство на территории парка активных зон отдыха для различных категорий населения (подростки, спортсмены, люди пожилого возраста, дети), таких как </a:t>
            </a:r>
            <a:r>
              <a:rPr lang="ru-RU" sz="1600" i="1" dirty="0" err="1" smtClean="0"/>
              <a:t>памптрек</a:t>
            </a:r>
            <a:r>
              <a:rPr lang="ru-RU" sz="1600" i="1" dirty="0" smtClean="0"/>
              <a:t>, </a:t>
            </a:r>
            <a:r>
              <a:rPr lang="ru-RU" sz="1600" i="1" dirty="0" err="1" smtClean="0"/>
              <a:t>скейтпарк</a:t>
            </a:r>
            <a:r>
              <a:rPr lang="ru-RU" sz="1600" i="1" dirty="0" smtClean="0"/>
              <a:t>, теннис и т.п., а также универсальная площадка для иного досуга с качелями. Создание условий и развитие малого и среднего бизнеса в сфере услуг. Минимальная конкуренция. Необходима разработка ПСД.</a:t>
            </a:r>
          </a:p>
          <a:p>
            <a:endParaRPr lang="ru-RU" dirty="0"/>
          </a:p>
        </p:txBody>
      </p:sp>
      <p:pic>
        <p:nvPicPr>
          <p:cNvPr id="58372" name="Picture 4" descr="Picture backgroun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9162" y="4365523"/>
            <a:ext cx="4309807" cy="2241754"/>
          </a:xfrm>
          <a:prstGeom prst="rect">
            <a:avLst/>
          </a:prstGeom>
          <a:noFill/>
        </p:spPr>
      </p:pic>
      <p:pic>
        <p:nvPicPr>
          <p:cNvPr id="58374" name="Picture 6" descr="Picture backgroun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405" y="4793228"/>
            <a:ext cx="3808259" cy="1843549"/>
          </a:xfrm>
          <a:prstGeom prst="rect">
            <a:avLst/>
          </a:prstGeom>
          <a:noFill/>
        </p:spPr>
      </p:pic>
      <p:pic>
        <p:nvPicPr>
          <p:cNvPr id="9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7857" y="383459"/>
            <a:ext cx="8127591" cy="76691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b="1" i="1" dirty="0" smtClean="0">
                <a:solidFill>
                  <a:srgbClr val="993300"/>
                </a:solidFill>
                <a:latin typeface="Arial" pitchFamily="34" charset="0"/>
                <a:ea typeface="+mn-ea"/>
                <a:cs typeface="Arial" pitchFamily="34" charset="0"/>
              </a:rPr>
              <a:t>             </a:t>
            </a:r>
            <a:r>
              <a:rPr lang="ru-RU" sz="1800" b="1" i="1" dirty="0" smtClean="0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Инвестиционные предложения МО г. Сорск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1" y="1600204"/>
            <a:ext cx="7631061" cy="10987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>
                <a:ln w="50800"/>
                <a:solidFill>
                  <a:srgbClr val="0033CC"/>
                </a:solidFill>
                <a:latin typeface="Book Antiqua" pitchFamily="18" charset="0"/>
              </a:rPr>
              <a:t>                    Открытие пункта выдачи проката спортивного снаряжения</a:t>
            </a:r>
          </a:p>
          <a:p>
            <a:pPr algn="just">
              <a:buNone/>
            </a:pPr>
            <a:r>
              <a:rPr lang="ru-RU" sz="1600" b="1" i="1" dirty="0" smtClean="0">
                <a:ln w="50800"/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         </a:t>
            </a:r>
            <a:r>
              <a:rPr lang="ru-RU" sz="1600" i="1" dirty="0" smtClean="0"/>
              <a:t>Открытие пункта выдачи проката спортивного снаряжения  велосипеды, </a:t>
            </a:r>
            <a:r>
              <a:rPr lang="ru-RU" sz="1600" i="1" dirty="0" err="1" smtClean="0"/>
              <a:t>гироскутеры</a:t>
            </a:r>
            <a:r>
              <a:rPr lang="ru-RU" sz="1600" i="1" dirty="0" smtClean="0"/>
              <a:t>, ролики, лодки, палатки, матрасы, мангалы, лыжи, санки, коньки, и т.д.).Отсутствие конкуренции.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FCD443BD-6338-4FC2-9F7A-E7999190C97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pic>
        <p:nvPicPr>
          <p:cNvPr id="5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1266" y="1"/>
            <a:ext cx="89473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 descr="Picture backgroun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9747" y="2429689"/>
            <a:ext cx="3590951" cy="239303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1729" y="2943604"/>
            <a:ext cx="5781367" cy="240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1400" b="1" dirty="0" smtClean="0">
                <a:ln w="50800"/>
                <a:solidFill>
                  <a:srgbClr val="0033CC"/>
                </a:solidFill>
                <a:latin typeface="Book Antiqua" pitchFamily="18" charset="0"/>
              </a:rPr>
              <a:t>      Реконструкция многоэтажного здания по ул.Кирова д.35 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1600" i="1" dirty="0" smtClean="0"/>
              <a:t>        Здание 5 этажное, ранее используемое как общежитие;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1600" i="1" dirty="0" smtClean="0"/>
              <a:t>         По акту межведомственной комиссии подлежит реконструкции; реконструкция здания под жилой дом; возможно использование первого этажа под мини-отель. Сети теплоснабжения, водоснабжения, водоотведения, электроснабжения имеются в непосредственной близости. Необходима разработка ПСД.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D3630C-442D-4988-98EA-C80F733E2878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41" y="693174"/>
            <a:ext cx="6392708" cy="5832983"/>
          </a:xfrm>
          <a:prstGeom prst="rect">
            <a:avLst/>
          </a:prstGeom>
          <a:noFill/>
        </p:spPr>
      </p:pic>
      <p:pic>
        <p:nvPicPr>
          <p:cNvPr id="6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207" y="3362632"/>
            <a:ext cx="2374490" cy="289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8943" y="457200"/>
            <a:ext cx="2312337" cy="2197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7830973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881743" y="116634"/>
            <a:ext cx="8280465" cy="646331"/>
          </a:xfrm>
          <a:prstGeom prst="rect">
            <a:avLst/>
          </a:prstGeom>
          <a:solidFill>
            <a:schemeClr val="bg1">
              <a:alpha val="29019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Краткая характеристика МО </a:t>
            </a:r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г.Сорск </a:t>
            </a:r>
            <a:endParaRPr lang="ru-RU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i="1" dirty="0">
              <a:solidFill>
                <a:srgbClr val="9933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16"/>
          <p:cNvGrpSpPr/>
          <p:nvPr/>
        </p:nvGrpSpPr>
        <p:grpSpPr>
          <a:xfrm>
            <a:off x="332910" y="5498985"/>
            <a:ext cx="4370074" cy="590749"/>
            <a:chOff x="3649218" y="4184879"/>
            <a:chExt cx="4650588" cy="7384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" name="Rectangle 2"/>
            <p:cNvSpPr txBox="1">
              <a:spLocks noChangeArrowheads="1"/>
            </p:cNvSpPr>
            <p:nvPr/>
          </p:nvSpPr>
          <p:spPr>
            <a:xfrm>
              <a:off x="3649218" y="4203315"/>
              <a:ext cx="2802461" cy="720000"/>
            </a:xfrm>
            <a:prstGeom prst="homePlate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912813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ru-RU" b="1" i="0" u="none" strike="noStrike" kern="1200" normalizeH="0" baseline="0" noProof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uLnTx/>
                  <a:uFillTx/>
                  <a:latin typeface="Times New Roman" pitchFamily="18" charset="0"/>
                  <a:cs typeface="Times New Roman" pitchFamily="18" charset="0"/>
                </a:rPr>
                <a:t>Численность населения </a:t>
              </a:r>
            </a:p>
          </p:txBody>
        </p:sp>
        <p:sp>
          <p:nvSpPr>
            <p:cNvPr id="13" name="Rectangle 2"/>
            <p:cNvSpPr txBox="1">
              <a:spLocks noChangeArrowheads="1"/>
            </p:cNvSpPr>
            <p:nvPr/>
          </p:nvSpPr>
          <p:spPr>
            <a:xfrm>
              <a:off x="6283581" y="4184879"/>
              <a:ext cx="2016225" cy="720000"/>
            </a:xfrm>
            <a:prstGeom prst="chevron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912813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10843</a:t>
              </a:r>
              <a:r>
                <a:rPr kumimoji="0" lang="ru-RU" b="1" i="0" u="none" strike="noStrike" kern="1200" normalizeH="0" baseline="0" noProof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uLnTx/>
                  <a:uFillTx/>
                  <a:latin typeface="Times New Roman" pitchFamily="18" charset="0"/>
                  <a:cs typeface="Times New Roman" pitchFamily="18" charset="0"/>
                </a:rPr>
                <a:t>человек</a:t>
              </a:r>
              <a:endParaRPr kumimoji="0" lang="ru-RU" b="1" i="0" u="none" strike="noStrike" kern="120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49"/>
          <p:cNvGrpSpPr/>
          <p:nvPr/>
        </p:nvGrpSpPr>
        <p:grpSpPr>
          <a:xfrm>
            <a:off x="231898" y="4598723"/>
            <a:ext cx="4517084" cy="677567"/>
            <a:chOff x="3507962" y="4926401"/>
            <a:chExt cx="5644279" cy="752769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51" name="Rectangle 2"/>
            <p:cNvSpPr txBox="1">
              <a:spLocks noChangeArrowheads="1"/>
            </p:cNvSpPr>
            <p:nvPr/>
          </p:nvSpPr>
          <p:spPr>
            <a:xfrm>
              <a:off x="3507962" y="4959170"/>
              <a:ext cx="3729092" cy="720000"/>
            </a:xfrm>
            <a:prstGeom prst="homePlate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Территория составляет</a:t>
              </a:r>
            </a:p>
          </p:txBody>
        </p:sp>
        <p:sp>
          <p:nvSpPr>
            <p:cNvPr id="52" name="Rectangle 2"/>
            <p:cNvSpPr txBox="1">
              <a:spLocks noChangeArrowheads="1"/>
            </p:cNvSpPr>
            <p:nvPr/>
          </p:nvSpPr>
          <p:spPr>
            <a:xfrm>
              <a:off x="7136017" y="4926401"/>
              <a:ext cx="2016224" cy="720000"/>
            </a:xfrm>
            <a:prstGeom prst="chevron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solidFill>
                    <a:srgbClr val="6699FF"/>
                  </a:solidFill>
                </a:rPr>
                <a:t>132,32 тыс.</a:t>
              </a:r>
              <a:r>
                <a:rPr kumimoji="0" lang="ru-RU" b="1" i="0" u="none" strike="noStrike" kern="1200" normalizeH="0" baseline="0" noProof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6699FF"/>
                  </a:solidFill>
                  <a:uLnTx/>
                  <a:uFillTx/>
                  <a:latin typeface="Times New Roman" pitchFamily="18" charset="0"/>
                  <a:cs typeface="Times New Roman" pitchFamily="18" charset="0"/>
                </a:rPr>
                <a:t>га</a:t>
              </a:r>
              <a:endParaRPr kumimoji="0" lang="ru-RU" b="1" i="0" u="none" strike="noStrike" kern="120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99FF"/>
                </a:solidFill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8" name="Rectangle 2"/>
          <p:cNvSpPr txBox="1">
            <a:spLocks noChangeArrowheads="1"/>
          </p:cNvSpPr>
          <p:nvPr/>
        </p:nvSpPr>
        <p:spPr>
          <a:xfrm>
            <a:off x="216175" y="2452303"/>
            <a:ext cx="3879836" cy="1872208"/>
          </a:xfrm>
          <a:prstGeom prst="homePlate">
            <a:avLst>
              <a:gd name="adj" fmla="val 29499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состав территории МО г.Сорска входят :</a:t>
            </a:r>
          </a:p>
          <a:p>
            <a:pPr indent="-285750" algn="just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город Сорск</a:t>
            </a:r>
          </a:p>
          <a:p>
            <a:pPr indent="-285750" algn="just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поселок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Сорский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подхоз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algn="just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Поселок станция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Ербинская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85750" algn="just" defTabSz="9128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аал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Колтаров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Группа 59"/>
          <p:cNvGrpSpPr/>
          <p:nvPr/>
        </p:nvGrpSpPr>
        <p:grpSpPr>
          <a:xfrm>
            <a:off x="228702" y="1716548"/>
            <a:ext cx="3942465" cy="576000"/>
            <a:chOff x="3507963" y="4959170"/>
            <a:chExt cx="4681978" cy="720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61" name="Rectangle 2"/>
            <p:cNvSpPr txBox="1">
              <a:spLocks noChangeArrowheads="1"/>
            </p:cNvSpPr>
            <p:nvPr/>
          </p:nvSpPr>
          <p:spPr>
            <a:xfrm>
              <a:off x="3507963" y="4959170"/>
              <a:ext cx="2802461" cy="720000"/>
            </a:xfrm>
            <a:prstGeom prst="homePlate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912813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ru-RU" b="1" i="0" u="none" strike="noStrike" kern="1200" normalizeH="0" baseline="0" noProof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uLnTx/>
                  <a:uFillTx/>
                  <a:latin typeface="Times New Roman" pitchFamily="18" charset="0"/>
                  <a:cs typeface="Times New Roman" pitchFamily="18" charset="0"/>
                </a:rPr>
                <a:t>Дата образования </a:t>
              </a:r>
            </a:p>
          </p:txBody>
        </p:sp>
        <p:sp>
          <p:nvSpPr>
            <p:cNvPr id="62" name="Rectangle 2"/>
            <p:cNvSpPr txBox="1">
              <a:spLocks noChangeArrowheads="1"/>
            </p:cNvSpPr>
            <p:nvPr/>
          </p:nvSpPr>
          <p:spPr>
            <a:xfrm>
              <a:off x="6173717" y="4959170"/>
              <a:ext cx="2016224" cy="720000"/>
            </a:xfrm>
            <a:prstGeom prst="chevron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algn="ctr" defTabSz="912813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15 сентября 1966</a:t>
              </a:r>
              <a:endParaRPr kumimoji="0" lang="ru-RU" b="1" i="0" u="none" strike="noStrike" kern="120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050" name="Picture 2" descr="C:\Users\Zubarev\Desktop\ГИФ\gif-dlya-prezentaciy-98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1735" y="5471652"/>
            <a:ext cx="1220949" cy="1252256"/>
          </a:xfrm>
          <a:prstGeom prst="rect">
            <a:avLst/>
          </a:prstGeom>
          <a:noFill/>
        </p:spPr>
      </p:pic>
      <p:pic>
        <p:nvPicPr>
          <p:cNvPr id="21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1"/>
            <a:ext cx="762000" cy="87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 descr="C:\Documents and Settings\2\Рабочий стол\Untitled-1.png"/>
          <p:cNvPicPr>
            <a:picLocks noChangeAspect="1" noChangeArrowheads="1"/>
          </p:cNvPicPr>
          <p:nvPr/>
        </p:nvPicPr>
        <p:blipFill>
          <a:blip r:embed="rId5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5397911" y="539853"/>
            <a:ext cx="4011560" cy="5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ятиугольник 22"/>
          <p:cNvSpPr/>
          <p:nvPr/>
        </p:nvSpPr>
        <p:spPr>
          <a:xfrm>
            <a:off x="1932037" y="5191432"/>
            <a:ext cx="4395021" cy="75216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43"/>
          <p:cNvGrpSpPr/>
          <p:nvPr/>
        </p:nvGrpSpPr>
        <p:grpSpPr>
          <a:xfrm>
            <a:off x="1547605" y="1682980"/>
            <a:ext cx="7699632" cy="588272"/>
            <a:chOff x="2452793" y="2018609"/>
            <a:chExt cx="5901631" cy="99259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30" name="Rectangle 2"/>
            <p:cNvSpPr txBox="1">
              <a:spLocks noChangeArrowheads="1"/>
            </p:cNvSpPr>
            <p:nvPr/>
          </p:nvSpPr>
          <p:spPr>
            <a:xfrm>
              <a:off x="2452793" y="2018609"/>
              <a:ext cx="2623363" cy="972000"/>
            </a:xfrm>
            <a:prstGeom prst="homePlate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Объем инвестиций в основной капитал</a:t>
              </a:r>
            </a:p>
          </p:txBody>
        </p:sp>
        <p:sp>
          <p:nvSpPr>
            <p:cNvPr id="31" name="Rectangle 2"/>
            <p:cNvSpPr txBox="1">
              <a:spLocks noChangeArrowheads="1"/>
            </p:cNvSpPr>
            <p:nvPr/>
          </p:nvSpPr>
          <p:spPr>
            <a:xfrm>
              <a:off x="5099288" y="2090460"/>
              <a:ext cx="1525569" cy="870980"/>
            </a:xfrm>
            <a:prstGeom prst="chevron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1437 </a:t>
              </a:r>
              <a:r>
                <a:rPr lang="ru-RU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млн.руб</a:t>
              </a:r>
              <a:endPara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Rectangle 2"/>
            <p:cNvSpPr txBox="1">
              <a:spLocks noChangeArrowheads="1"/>
            </p:cNvSpPr>
            <p:nvPr/>
          </p:nvSpPr>
          <p:spPr>
            <a:xfrm>
              <a:off x="6600453" y="2090458"/>
              <a:ext cx="1753971" cy="920749"/>
            </a:xfrm>
            <a:prstGeom prst="chevron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  <a:sym typeface="Wingdings"/>
                </a:rPr>
                <a:t>32,2 %     2022 г. </a:t>
              </a:r>
              <a:endPara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41"/>
          <p:cNvGrpSpPr/>
          <p:nvPr/>
        </p:nvGrpSpPr>
        <p:grpSpPr>
          <a:xfrm>
            <a:off x="1858297" y="3996815"/>
            <a:ext cx="7197212" cy="884903"/>
            <a:chOff x="2268272" y="5589248"/>
            <a:chExt cx="5057378" cy="9720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39" name="Rectangle 2"/>
            <p:cNvSpPr txBox="1">
              <a:spLocks noChangeArrowheads="1"/>
            </p:cNvSpPr>
            <p:nvPr/>
          </p:nvSpPr>
          <p:spPr>
            <a:xfrm>
              <a:off x="2268272" y="5589248"/>
              <a:ext cx="2083459" cy="972000"/>
            </a:xfrm>
            <a:prstGeom prst="homePlate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Размер среднемесячной заработной платы</a:t>
              </a:r>
            </a:p>
          </p:txBody>
        </p:sp>
        <p:sp>
          <p:nvSpPr>
            <p:cNvPr id="40" name="Rectangle 2"/>
            <p:cNvSpPr txBox="1">
              <a:spLocks noChangeArrowheads="1"/>
            </p:cNvSpPr>
            <p:nvPr/>
          </p:nvSpPr>
          <p:spPr>
            <a:xfrm>
              <a:off x="4351731" y="5814520"/>
              <a:ext cx="1265328" cy="540000"/>
            </a:xfrm>
            <a:prstGeom prst="chevron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59273,6 руб.</a:t>
              </a:r>
              <a:endPara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Rectangle 2"/>
            <p:cNvSpPr txBox="1">
              <a:spLocks noChangeArrowheads="1"/>
            </p:cNvSpPr>
            <p:nvPr/>
          </p:nvSpPr>
          <p:spPr>
            <a:xfrm>
              <a:off x="5617061" y="5814520"/>
              <a:ext cx="1708589" cy="540000"/>
            </a:xfrm>
            <a:prstGeom prst="chevron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на 12 %     2022 г.</a:t>
              </a:r>
              <a:endPara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46"/>
          <p:cNvGrpSpPr/>
          <p:nvPr/>
        </p:nvGrpSpPr>
        <p:grpSpPr>
          <a:xfrm>
            <a:off x="2294020" y="2669460"/>
            <a:ext cx="4247165" cy="580994"/>
            <a:chOff x="3735375" y="1267384"/>
            <a:chExt cx="3893274" cy="98031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grpSpPr>
        <p:sp>
          <p:nvSpPr>
            <p:cNvPr id="48" name="Rectangle 2"/>
            <p:cNvSpPr txBox="1">
              <a:spLocks noChangeArrowheads="1"/>
            </p:cNvSpPr>
            <p:nvPr/>
          </p:nvSpPr>
          <p:spPr>
            <a:xfrm>
              <a:off x="3735375" y="1275702"/>
              <a:ext cx="2183654" cy="972000"/>
            </a:xfrm>
            <a:prstGeom prst="homePlate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Оборот розничной торговли</a:t>
              </a:r>
            </a:p>
          </p:txBody>
        </p:sp>
        <p:sp>
          <p:nvSpPr>
            <p:cNvPr id="49" name="Rectangle 2"/>
            <p:cNvSpPr txBox="1">
              <a:spLocks noChangeArrowheads="1"/>
            </p:cNvSpPr>
            <p:nvPr/>
          </p:nvSpPr>
          <p:spPr>
            <a:xfrm>
              <a:off x="6053375" y="1267384"/>
              <a:ext cx="1575274" cy="970519"/>
            </a:xfrm>
            <a:prstGeom prst="chevron">
              <a:avLst>
                <a:gd name="adj" fmla="val 29499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0" tIns="0" rIns="0" bIns="0" rtlCol="0" anchor="ctr" anchorCtr="0">
              <a:no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lvl="0" algn="ctr" defTabSz="91281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441,4 млн. руб.</a:t>
              </a:r>
              <a:endPara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229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214" y="1539453"/>
            <a:ext cx="1180130" cy="720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317500" dist="152400" dir="3360000" rotWithShape="0">
              <a:schemeClr val="accent5">
                <a:lumMod val="75000"/>
                <a:alpha val="80000"/>
              </a:schemeClr>
            </a:outerShdw>
            <a:softEdge rad="31750"/>
          </a:effectLst>
        </p:spPr>
      </p:pic>
      <p:pic>
        <p:nvPicPr>
          <p:cNvPr id="12294" name="Picture 6" descr="ÐÐ°ÑÑÐ¸Ð½ÐºÐ¸ Ð¿Ð¾ Ð·Ð°Ð¿ÑÐ¾ÑÑ Ð¾Ð±Ð¾ÑÐ¾Ñ ÑÐ¾Ð·Ð½Ð¸ÑÐ½Ð¾Ð¹ ÑÐ¾ÑÐ³Ð¾Ð²Ð»Ð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5" y="2731481"/>
            <a:ext cx="1175204" cy="720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317500" dist="152400" dir="3360000" algn="ctr" rotWithShape="0">
              <a:schemeClr val="accent5">
                <a:lumMod val="75000"/>
                <a:alpha val="80000"/>
              </a:schemeClr>
            </a:outerShdw>
            <a:softEdge rad="31750"/>
          </a:effectLst>
        </p:spPr>
      </p:pic>
      <p:sp>
        <p:nvSpPr>
          <p:cNvPr id="64" name="Прямоугольник 63"/>
          <p:cNvSpPr/>
          <p:nvPr/>
        </p:nvSpPr>
        <p:spPr>
          <a:xfrm>
            <a:off x="1149591" y="2"/>
            <a:ext cx="7672369" cy="646331"/>
          </a:xfrm>
          <a:prstGeom prst="rect">
            <a:avLst/>
          </a:prstGeom>
          <a:solidFill>
            <a:schemeClr val="bg1">
              <a:alpha val="29019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МО г.Сорск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  <a:cs typeface="Arial" pitchFamily="34" charset="0"/>
              </a:rPr>
              <a:t>  за 2023 год :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300" name="Picture 12" descr="ÐÐ°ÑÑÐ¸Ð½ÐºÐ¸ Ð¿Ð¾ Ð·Ð°Ð¿ÑÐ¾ÑÑ ÑÐ°Ð·Ð¼ÐµÑ ÑÑÐµÐ´Ð½ÐµÐ¼ÐµÑÑÑÐ½Ð¾Ð¹ Ð·Ð°ÑÐ°Ð±Ð¾ÑÐ½Ð¾Ð¹ Ð¿Ð»Ð°ÑÑ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33" y="3932081"/>
            <a:ext cx="1170130" cy="719664"/>
          </a:xfrm>
          <a:prstGeom prst="roundRect">
            <a:avLst/>
          </a:prstGeom>
          <a:noFill/>
          <a:effectLst>
            <a:outerShdw blurRad="317500" dist="152400" dir="3360000" algn="ctr" rotWithShape="0">
              <a:schemeClr val="accent5">
                <a:lumMod val="75000"/>
                <a:alpha val="80000"/>
              </a:schemeClr>
            </a:outerShdw>
          </a:effectLst>
        </p:spPr>
      </p:pic>
      <p:sp>
        <p:nvSpPr>
          <p:cNvPr id="65" name="Стрелка вверх 64"/>
          <p:cNvSpPr/>
          <p:nvPr/>
        </p:nvSpPr>
        <p:spPr>
          <a:xfrm flipH="1">
            <a:off x="7817617" y="4295707"/>
            <a:ext cx="156017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81744" y="869231"/>
            <a:ext cx="90057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cs typeface="Arial" pitchFamily="34" charset="0"/>
              </a:rPr>
              <a:t> 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36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0258" y="1"/>
            <a:ext cx="835742" cy="10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Стрелка вверх 52"/>
          <p:cNvSpPr/>
          <p:nvPr/>
        </p:nvSpPr>
        <p:spPr>
          <a:xfrm flipH="1">
            <a:off x="8029008" y="1858298"/>
            <a:ext cx="156347" cy="3244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917290" y="5203327"/>
            <a:ext cx="42622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Отгружено товаров собственного производства, выполнено работ и услуг собственными силами (без субъектов малого предпринимательства)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ятиугольник 23"/>
          <p:cNvSpPr/>
          <p:nvPr/>
        </p:nvSpPr>
        <p:spPr>
          <a:xfrm>
            <a:off x="6356556" y="5220930"/>
            <a:ext cx="2772697" cy="64892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10215,6 млн.руб. на 24,1 %     2022г.</a:t>
            </a:r>
            <a:endParaRPr lang="ru-RU" dirty="0"/>
          </a:p>
        </p:txBody>
      </p:sp>
      <p:sp>
        <p:nvSpPr>
          <p:cNvPr id="25" name="Стрелка вверх 24"/>
          <p:cNvSpPr/>
          <p:nvPr/>
        </p:nvSpPr>
        <p:spPr>
          <a:xfrm>
            <a:off x="7536427" y="5501148"/>
            <a:ext cx="250723" cy="3097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 descr="Picture background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728" y="5076112"/>
            <a:ext cx="1696065" cy="1289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Freeform 3"/>
          <p:cNvSpPr>
            <a:spLocks noEditPoints="1"/>
          </p:cNvSpPr>
          <p:nvPr/>
        </p:nvSpPr>
        <p:spPr bwMode="gray">
          <a:xfrm rot="-1358056">
            <a:off x="558933" y="2547254"/>
            <a:ext cx="9310952" cy="2919413"/>
          </a:xfrm>
          <a:custGeom>
            <a:avLst/>
            <a:gdLst>
              <a:gd name="T0" fmla="*/ 2147483647 w 4040"/>
              <a:gd name="T1" fmla="*/ 2147483647 h 1888"/>
              <a:gd name="T2" fmla="*/ 2147483647 w 4040"/>
              <a:gd name="T3" fmla="*/ 2147483647 h 1888"/>
              <a:gd name="T4" fmla="*/ 2147483647 w 4040"/>
              <a:gd name="T5" fmla="*/ 2147483647 h 1888"/>
              <a:gd name="T6" fmla="*/ 2147483647 w 4040"/>
              <a:gd name="T7" fmla="*/ 2147483647 h 1888"/>
              <a:gd name="T8" fmla="*/ 2147483647 w 4040"/>
              <a:gd name="T9" fmla="*/ 2147483647 h 1888"/>
              <a:gd name="T10" fmla="*/ 2147483647 w 4040"/>
              <a:gd name="T11" fmla="*/ 2147483647 h 1888"/>
              <a:gd name="T12" fmla="*/ 0 w 4040"/>
              <a:gd name="T13" fmla="*/ 2147483647 h 1888"/>
              <a:gd name="T14" fmla="*/ 2147483647 w 4040"/>
              <a:gd name="T15" fmla="*/ 2147483647 h 1888"/>
              <a:gd name="T16" fmla="*/ 2147483647 w 4040"/>
              <a:gd name="T17" fmla="*/ 2147483647 h 1888"/>
              <a:gd name="T18" fmla="*/ 2147483647 w 4040"/>
              <a:gd name="T19" fmla="*/ 2147483647 h 1888"/>
              <a:gd name="T20" fmla="*/ 2147483647 w 4040"/>
              <a:gd name="T21" fmla="*/ 2147483647 h 1888"/>
              <a:gd name="T22" fmla="*/ 2147483647 w 4040"/>
              <a:gd name="T23" fmla="*/ 2147483647 h 1888"/>
              <a:gd name="T24" fmla="*/ 2147483647 w 4040"/>
              <a:gd name="T25" fmla="*/ 2147483647 h 1888"/>
              <a:gd name="T26" fmla="*/ 2147483647 w 4040"/>
              <a:gd name="T27" fmla="*/ 2147483647 h 1888"/>
              <a:gd name="T28" fmla="*/ 2147483647 w 4040"/>
              <a:gd name="T29" fmla="*/ 2147483647 h 1888"/>
              <a:gd name="T30" fmla="*/ 2147483647 w 4040"/>
              <a:gd name="T31" fmla="*/ 2147483647 h 1888"/>
              <a:gd name="T32" fmla="*/ 2147483647 w 4040"/>
              <a:gd name="T33" fmla="*/ 2147483647 h 1888"/>
              <a:gd name="T34" fmla="*/ 2147483647 w 4040"/>
              <a:gd name="T35" fmla="*/ 2147483647 h 1888"/>
              <a:gd name="T36" fmla="*/ 2147483647 w 4040"/>
              <a:gd name="T37" fmla="*/ 2147483647 h 1888"/>
              <a:gd name="T38" fmla="*/ 2147483647 w 4040"/>
              <a:gd name="T39" fmla="*/ 2147483647 h 1888"/>
              <a:gd name="T40" fmla="*/ 2147483647 w 4040"/>
              <a:gd name="T41" fmla="*/ 2147483647 h 1888"/>
              <a:gd name="T42" fmla="*/ 2147483647 w 4040"/>
              <a:gd name="T43" fmla="*/ 2147483647 h 1888"/>
              <a:gd name="T44" fmla="*/ 2147483647 w 4040"/>
              <a:gd name="T45" fmla="*/ 2147483647 h 1888"/>
              <a:gd name="T46" fmla="*/ 2147483647 w 4040"/>
              <a:gd name="T47" fmla="*/ 2147483647 h 1888"/>
              <a:gd name="T48" fmla="*/ 2147483647 w 4040"/>
              <a:gd name="T49" fmla="*/ 2147483647 h 1888"/>
              <a:gd name="T50" fmla="*/ 2147483647 w 4040"/>
              <a:gd name="T51" fmla="*/ 2147483647 h 1888"/>
              <a:gd name="T52" fmla="*/ 2147483647 w 4040"/>
              <a:gd name="T53" fmla="*/ 0 h 1888"/>
              <a:gd name="T54" fmla="*/ 2147483647 w 4040"/>
              <a:gd name="T55" fmla="*/ 2147483647 h 1888"/>
              <a:gd name="T56" fmla="*/ 2147483647 w 4040"/>
              <a:gd name="T57" fmla="*/ 2147483647 h 1888"/>
              <a:gd name="T58" fmla="*/ 2147483647 w 4040"/>
              <a:gd name="T59" fmla="*/ 2147483647 h 1888"/>
              <a:gd name="T60" fmla="*/ 2147483647 w 4040"/>
              <a:gd name="T61" fmla="*/ 2147483647 h 1888"/>
              <a:gd name="T62" fmla="*/ 2147483647 w 4040"/>
              <a:gd name="T63" fmla="*/ 2147483647 h 1888"/>
              <a:gd name="T64" fmla="*/ 2147483647 w 4040"/>
              <a:gd name="T65" fmla="*/ 2147483647 h 1888"/>
              <a:gd name="T66" fmla="*/ 2147483647 w 4040"/>
              <a:gd name="T67" fmla="*/ 2147483647 h 1888"/>
              <a:gd name="T68" fmla="*/ 2147483647 w 4040"/>
              <a:gd name="T69" fmla="*/ 2147483647 h 1888"/>
              <a:gd name="T70" fmla="*/ 2147483647 w 4040"/>
              <a:gd name="T71" fmla="*/ 2147483647 h 1888"/>
              <a:gd name="T72" fmla="*/ 2147483647 w 4040"/>
              <a:gd name="T73" fmla="*/ 2147483647 h 1888"/>
              <a:gd name="T74" fmla="*/ 2147483647 w 4040"/>
              <a:gd name="T75" fmla="*/ 2147483647 h 1888"/>
              <a:gd name="T76" fmla="*/ 2147483647 w 4040"/>
              <a:gd name="T77" fmla="*/ 2147483647 h 1888"/>
              <a:gd name="T78" fmla="*/ 2147483647 w 4040"/>
              <a:gd name="T79" fmla="*/ 2147483647 h 1888"/>
              <a:gd name="T80" fmla="*/ 2147483647 w 4040"/>
              <a:gd name="T81" fmla="*/ 2147483647 h 1888"/>
              <a:gd name="T82" fmla="*/ 2147483647 w 4040"/>
              <a:gd name="T83" fmla="*/ 2147483647 h 1888"/>
              <a:gd name="T84" fmla="*/ 2147483647 w 4040"/>
              <a:gd name="T85" fmla="*/ 2147483647 h 1888"/>
              <a:gd name="T86" fmla="*/ 2147483647 w 4040"/>
              <a:gd name="T87" fmla="*/ 2147483647 h 1888"/>
              <a:gd name="T88" fmla="*/ 2147483647 w 4040"/>
              <a:gd name="T89" fmla="*/ 2147483647 h 1888"/>
              <a:gd name="T90" fmla="*/ 2147483647 w 4040"/>
              <a:gd name="T91" fmla="*/ 2147483647 h 1888"/>
              <a:gd name="T92" fmla="*/ 2147483647 w 4040"/>
              <a:gd name="T93" fmla="*/ 2147483647 h 1888"/>
              <a:gd name="T94" fmla="*/ 2147483647 w 4040"/>
              <a:gd name="T95" fmla="*/ 2147483647 h 1888"/>
              <a:gd name="T96" fmla="*/ 2147483647 w 4040"/>
              <a:gd name="T97" fmla="*/ 2147483647 h 1888"/>
              <a:gd name="T98" fmla="*/ 2147483647 w 4040"/>
              <a:gd name="T99" fmla="*/ 2147483647 h 1888"/>
              <a:gd name="T100" fmla="*/ 2147483647 w 4040"/>
              <a:gd name="T101" fmla="*/ 2147483647 h 1888"/>
              <a:gd name="T102" fmla="*/ 2147483647 w 4040"/>
              <a:gd name="T103" fmla="*/ 2147483647 h 188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040"/>
              <a:gd name="T157" fmla="*/ 0 h 1888"/>
              <a:gd name="T158" fmla="*/ 4040 w 4040"/>
              <a:gd name="T159" fmla="*/ 1888 h 188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rgbClr val="656565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4316" name="Text Box 12"/>
          <p:cNvSpPr txBox="1">
            <a:spLocks noChangeArrowheads="1"/>
          </p:cNvSpPr>
          <p:nvPr/>
        </p:nvSpPr>
        <p:spPr bwMode="gray">
          <a:xfrm>
            <a:off x="2863440" y="3361618"/>
            <a:ext cx="41651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1500000"/>
            </a:camera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«Создание перспективного города с благоприятными условиями жизни»</a:t>
            </a:r>
            <a:endParaRPr lang="en-US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Text Box 13"/>
          <p:cNvSpPr txBox="1">
            <a:spLocks noChangeArrowheads="1"/>
          </p:cNvSpPr>
          <p:nvPr/>
        </p:nvSpPr>
        <p:spPr bwMode="gray">
          <a:xfrm>
            <a:off x="386954" y="1785940"/>
            <a:ext cx="21255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i="1">
                <a:solidFill>
                  <a:srgbClr val="002060"/>
                </a:solidFill>
              </a:rPr>
              <a:t>Основная цель</a:t>
            </a:r>
            <a:endParaRPr lang="en-US" sz="2400" i="1">
              <a:solidFill>
                <a:srgbClr val="002060"/>
              </a:solidFill>
            </a:endParaRPr>
          </a:p>
        </p:txBody>
      </p:sp>
      <p:sp>
        <p:nvSpPr>
          <p:cNvPr id="50182" name="Freeform 14"/>
          <p:cNvSpPr>
            <a:spLocks/>
          </p:cNvSpPr>
          <p:nvPr/>
        </p:nvSpPr>
        <p:spPr bwMode="gray">
          <a:xfrm>
            <a:off x="386954" y="2214566"/>
            <a:ext cx="4256484" cy="1214437"/>
          </a:xfrm>
          <a:custGeom>
            <a:avLst/>
            <a:gdLst>
              <a:gd name="T0" fmla="*/ 0 w 2160"/>
              <a:gd name="T1" fmla="*/ 0 h 1008"/>
              <a:gd name="T2" fmla="*/ 2147483647 w 2160"/>
              <a:gd name="T3" fmla="*/ 0 h 1008"/>
              <a:gd name="T4" fmla="*/ 2147483647 w 2160"/>
              <a:gd name="T5" fmla="*/ 2147483647 h 1008"/>
              <a:gd name="T6" fmla="*/ 0 60000 65536"/>
              <a:gd name="T7" fmla="*/ 0 60000 65536"/>
              <a:gd name="T8" fmla="*/ 0 60000 65536"/>
              <a:gd name="T9" fmla="*/ 0 w 2160"/>
              <a:gd name="T10" fmla="*/ 0 h 1008"/>
              <a:gd name="T11" fmla="*/ 2160 w 2160"/>
              <a:gd name="T12" fmla="*/ 1008 h 10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" h="1008">
                <a:moveTo>
                  <a:pt x="0" y="0"/>
                </a:moveTo>
                <a:lnTo>
                  <a:pt x="1200" y="0"/>
                </a:lnTo>
                <a:lnTo>
                  <a:pt x="2160" y="1008"/>
                </a:lnTo>
              </a:path>
            </a:pathLst>
          </a:custGeom>
          <a:noFill/>
          <a:ln w="9525">
            <a:solidFill>
              <a:srgbClr val="5F5F5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0183" name="Oval 5"/>
          <p:cNvSpPr>
            <a:spLocks noChangeArrowheads="1"/>
          </p:cNvSpPr>
          <p:nvPr/>
        </p:nvSpPr>
        <p:spPr bwMode="gray">
          <a:xfrm>
            <a:off x="1547814" y="2643188"/>
            <a:ext cx="2089547" cy="1714500"/>
          </a:xfrm>
          <a:prstGeom prst="ellipse">
            <a:avLst/>
          </a:prstGeom>
          <a:gradFill rotWithShape="1">
            <a:gsLst>
              <a:gs pos="0">
                <a:srgbClr val="DDEEAA"/>
              </a:gs>
              <a:gs pos="100000">
                <a:srgbClr val="99CC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76200" dir="10800000">
              <a:srgbClr val="46505E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0184" name="Picture 32" descr="Pictur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2156" y="2992438"/>
            <a:ext cx="108690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Text Box 7"/>
          <p:cNvSpPr txBox="1">
            <a:spLocks noChangeArrowheads="1"/>
          </p:cNvSpPr>
          <p:nvPr/>
        </p:nvSpPr>
        <p:spPr bwMode="gray">
          <a:xfrm>
            <a:off x="1625205" y="3000378"/>
            <a:ext cx="193476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1500" b="1">
                <a:solidFill>
                  <a:srgbClr val="002060"/>
                </a:solidFill>
                <a:latin typeface="Verdana" pitchFamily="34" charset="0"/>
              </a:rPr>
              <a:t>Создание комфортной городской среды</a:t>
            </a:r>
            <a:endParaRPr lang="en-US" sz="1500" b="1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50186" name="Oval 16"/>
          <p:cNvSpPr>
            <a:spLocks noChangeArrowheads="1"/>
          </p:cNvSpPr>
          <p:nvPr/>
        </p:nvSpPr>
        <p:spPr bwMode="gray">
          <a:xfrm>
            <a:off x="4411268" y="1285875"/>
            <a:ext cx="2012156" cy="1785938"/>
          </a:xfrm>
          <a:prstGeom prst="ellipse">
            <a:avLst/>
          </a:prstGeom>
          <a:gradFill rotWithShape="1">
            <a:gsLst>
              <a:gs pos="0">
                <a:srgbClr val="F7FCFD"/>
              </a:gs>
              <a:gs pos="100000">
                <a:srgbClr val="0099CC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12700" dir="10800000">
              <a:srgbClr val="46505E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0187" name="Picture 27" descr="Pictur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9531" y="1571625"/>
            <a:ext cx="108690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8" name="Text Box 18"/>
          <p:cNvSpPr txBox="1">
            <a:spLocks noChangeArrowheads="1"/>
          </p:cNvSpPr>
          <p:nvPr/>
        </p:nvSpPr>
        <p:spPr bwMode="gray">
          <a:xfrm>
            <a:off x="4299046" y="1785938"/>
            <a:ext cx="223823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1500" b="1" dirty="0" smtClean="0">
                <a:solidFill>
                  <a:srgbClr val="002060"/>
                </a:solidFill>
                <a:latin typeface="Verdana" pitchFamily="34" charset="0"/>
              </a:rPr>
              <a:t>Пространственное развитие территории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50189" name="Oval 20"/>
          <p:cNvSpPr>
            <a:spLocks noChangeArrowheads="1"/>
          </p:cNvSpPr>
          <p:nvPr/>
        </p:nvSpPr>
        <p:spPr bwMode="gray">
          <a:xfrm>
            <a:off x="7739063" y="1285875"/>
            <a:ext cx="2012156" cy="1714500"/>
          </a:xfrm>
          <a:prstGeom prst="ellipse">
            <a:avLst/>
          </a:prstGeom>
          <a:gradFill rotWithShape="1">
            <a:gsLst>
              <a:gs pos="0">
                <a:srgbClr val="DDBBFF"/>
              </a:gs>
              <a:gs pos="100000">
                <a:srgbClr val="9933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63500" dir="10800000">
              <a:srgbClr val="46505E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0190" name="Picture 35" descr="Pictur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406" y="1357313"/>
            <a:ext cx="1086908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91" name="Text Box 22"/>
          <p:cNvSpPr txBox="1">
            <a:spLocks noChangeArrowheads="1"/>
          </p:cNvSpPr>
          <p:nvPr/>
        </p:nvSpPr>
        <p:spPr bwMode="gray">
          <a:xfrm>
            <a:off x="7661674" y="1698627"/>
            <a:ext cx="22443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1500" b="1" dirty="0">
                <a:solidFill>
                  <a:srgbClr val="002060"/>
                </a:solidFill>
                <a:latin typeface="Verdana" pitchFamily="34" charset="0"/>
              </a:rPr>
              <a:t>Развитие </a:t>
            </a:r>
            <a:r>
              <a:rPr lang="ru-RU" sz="1500" b="1" dirty="0" smtClean="0">
                <a:solidFill>
                  <a:srgbClr val="002060"/>
                </a:solidFill>
                <a:latin typeface="Verdana" pitchFamily="34" charset="0"/>
              </a:rPr>
              <a:t>производств и условий </a:t>
            </a:r>
            <a:r>
              <a:rPr lang="ru-RU" sz="1500" b="1" dirty="0">
                <a:solidFill>
                  <a:srgbClr val="002060"/>
                </a:solidFill>
                <a:latin typeface="Verdana" pitchFamily="34" charset="0"/>
              </a:rPr>
              <a:t>для инвестиций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50192" name="Oval 9"/>
          <p:cNvSpPr>
            <a:spLocks noChangeArrowheads="1"/>
          </p:cNvSpPr>
          <p:nvPr/>
        </p:nvSpPr>
        <p:spPr bwMode="gray">
          <a:xfrm>
            <a:off x="6732985" y="3214689"/>
            <a:ext cx="2089546" cy="1785937"/>
          </a:xfrm>
          <a:prstGeom prst="ellipse">
            <a:avLst/>
          </a:prstGeom>
          <a:gradFill rotWithShape="1">
            <a:gsLst>
              <a:gs pos="0">
                <a:srgbClr val="FFE3B9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>
              <a:srgbClr val="46505E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0193" name="Picture 34" descr="Pictur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7329" y="3500438"/>
            <a:ext cx="108690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94" name="Text Box 11"/>
          <p:cNvSpPr txBox="1">
            <a:spLocks noChangeArrowheads="1"/>
          </p:cNvSpPr>
          <p:nvPr/>
        </p:nvSpPr>
        <p:spPr bwMode="gray">
          <a:xfrm>
            <a:off x="6632812" y="3761933"/>
            <a:ext cx="229282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1500" b="1" dirty="0">
                <a:solidFill>
                  <a:srgbClr val="002060"/>
                </a:solidFill>
                <a:latin typeface="Verdana" pitchFamily="34" charset="0"/>
              </a:rPr>
              <a:t>Развитие </a:t>
            </a:r>
            <a:endParaRPr lang="ru-RU" sz="1500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 algn="ctr" eaLnBrk="1" hangingPunct="1"/>
            <a:r>
              <a:rPr lang="ru-RU" sz="1500" b="1" dirty="0" smtClean="0">
                <a:solidFill>
                  <a:srgbClr val="002060"/>
                </a:solidFill>
                <a:latin typeface="Verdana" pitchFamily="34" charset="0"/>
              </a:rPr>
              <a:t>малого </a:t>
            </a:r>
            <a:r>
              <a:rPr lang="ru-RU" sz="1500" b="1" dirty="0">
                <a:solidFill>
                  <a:srgbClr val="002060"/>
                </a:solidFill>
                <a:latin typeface="Verdana" pitchFamily="34" charset="0"/>
              </a:rPr>
              <a:t>и среднего </a:t>
            </a:r>
            <a:r>
              <a:rPr lang="ru-RU" sz="1500" b="1" dirty="0" smtClean="0">
                <a:solidFill>
                  <a:srgbClr val="002060"/>
                </a:solidFill>
                <a:latin typeface="Verdana" pitchFamily="34" charset="0"/>
              </a:rPr>
              <a:t>бизнеса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50195" name="Oval 24"/>
          <p:cNvSpPr>
            <a:spLocks noChangeArrowheads="1"/>
          </p:cNvSpPr>
          <p:nvPr/>
        </p:nvSpPr>
        <p:spPr bwMode="gray">
          <a:xfrm>
            <a:off x="4101704" y="4572003"/>
            <a:ext cx="2089546" cy="1857375"/>
          </a:xfrm>
          <a:prstGeom prst="ellipse">
            <a:avLst/>
          </a:prstGeom>
          <a:gradFill rotWithShape="1">
            <a:gsLst>
              <a:gs pos="0">
                <a:srgbClr val="83E6FF"/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>
              <a:srgbClr val="46505E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0196" name="Picture 33" descr="Pictur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892" y="4914900"/>
            <a:ext cx="108690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200" name="Прямоугольник 25"/>
          <p:cNvSpPr>
            <a:spLocks noChangeArrowheads="1"/>
          </p:cNvSpPr>
          <p:nvPr/>
        </p:nvSpPr>
        <p:spPr bwMode="auto">
          <a:xfrm>
            <a:off x="77391" y="1143546"/>
            <a:ext cx="80486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Приоритетные направления и задачи</a:t>
            </a: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201" name="Oval 5"/>
          <p:cNvSpPr>
            <a:spLocks noChangeArrowheads="1"/>
          </p:cNvSpPr>
          <p:nvPr/>
        </p:nvSpPr>
        <p:spPr bwMode="gray">
          <a:xfrm>
            <a:off x="309564" y="4643438"/>
            <a:ext cx="2089547" cy="1714500"/>
          </a:xfrm>
          <a:prstGeom prst="ellipse">
            <a:avLst/>
          </a:prstGeom>
          <a:solidFill>
            <a:srgbClr val="FFCCFF"/>
          </a:solidFill>
          <a:ln>
            <a:noFill/>
          </a:ln>
          <a:effectLst>
            <a:prstShdw prst="shdw12" dist="76200" dir="10800000">
              <a:srgbClr val="46505E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0202" name="Picture 35" descr="Pictur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6048" y="4857753"/>
            <a:ext cx="1086908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203" name="Text Box 7"/>
          <p:cNvSpPr txBox="1">
            <a:spLocks noChangeArrowheads="1"/>
          </p:cNvSpPr>
          <p:nvPr/>
        </p:nvSpPr>
        <p:spPr bwMode="gray">
          <a:xfrm>
            <a:off x="4024312" y="5000625"/>
            <a:ext cx="2244329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1500" b="1" dirty="0">
                <a:solidFill>
                  <a:srgbClr val="002060"/>
                </a:solidFill>
                <a:latin typeface="Verdana" pitchFamily="34" charset="0"/>
              </a:rPr>
              <a:t>Эффективное использование муниципального имущества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50204" name="Picture 35" descr="Pictur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298" y="5000628"/>
            <a:ext cx="1086908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16"/>
          <p:cNvSpPr>
            <a:spLocks noChangeArrowheads="1"/>
          </p:cNvSpPr>
          <p:nvPr/>
        </p:nvSpPr>
        <p:spPr bwMode="auto">
          <a:xfrm>
            <a:off x="881743" y="13648"/>
            <a:ext cx="8305800" cy="1090764"/>
          </a:xfrm>
          <a:prstGeom prst="rect">
            <a:avLst/>
          </a:prstGeom>
          <a:solidFill>
            <a:schemeClr val="bg1">
              <a:alpha val="29019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Инвестиционная политика моногорода Сорска</a:t>
            </a:r>
            <a:endParaRPr lang="ru-RU" sz="1400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18"/>
          <p:cNvSpPr txBox="1">
            <a:spLocks noChangeArrowheads="1"/>
          </p:cNvSpPr>
          <p:nvPr/>
        </p:nvSpPr>
        <p:spPr bwMode="gray">
          <a:xfrm>
            <a:off x="440871" y="5039410"/>
            <a:ext cx="1857375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1500" b="1" dirty="0">
                <a:solidFill>
                  <a:srgbClr val="002060"/>
                </a:solidFill>
                <a:latin typeface="Verdana" pitchFamily="34" charset="0"/>
              </a:rPr>
              <a:t>Развитие социальной сферы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31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6516" y="2"/>
            <a:ext cx="909484" cy="104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53666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02707830"/>
              </p:ext>
            </p:extLst>
          </p:nvPr>
        </p:nvGraphicFramePr>
        <p:xfrm>
          <a:off x="2947916" y="1129336"/>
          <a:ext cx="6958084" cy="5715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962978" y="18334"/>
            <a:ext cx="81537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i="1">
                <a:solidFill>
                  <a:srgbClr val="9933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>
                <a:solidFill>
                  <a:srgbClr val="000099"/>
                </a:solidFill>
              </a:rPr>
              <a:t>Ресурсный потенциал МО </a:t>
            </a:r>
            <a:r>
              <a:rPr lang="ru-RU" dirty="0" smtClean="0">
                <a:solidFill>
                  <a:srgbClr val="000099"/>
                </a:solidFill>
              </a:rPr>
              <a:t>г.Сорск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155151" y="6492877"/>
            <a:ext cx="750849" cy="365125"/>
          </a:xfrm>
        </p:spPr>
        <p:txBody>
          <a:bodyPr vert="horz" lIns="91440" tIns="45720" rIns="91440" bIns="45720" rtlCol="0" anchor="ctr"/>
          <a:lstStyle/>
          <a:p>
            <a:fld id="{D6E9F7CF-FFD5-4605-BD66-982B5AB19EDB}" type="slidenum">
              <a:rPr lang="ru-RU" sz="1600">
                <a:solidFill>
                  <a:srgbClr val="002060"/>
                </a:solidFill>
              </a:rPr>
              <a:pPr/>
              <a:t>6</a:t>
            </a:fld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0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0258" y="1"/>
            <a:ext cx="835742" cy="92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I:\СГОК\плавка, слив шлака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981" y="4984008"/>
            <a:ext cx="2787445" cy="1694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723" y="3097163"/>
            <a:ext cx="2802193" cy="1725561"/>
          </a:xfrm>
          <a:prstGeom prst="rect">
            <a:avLst/>
          </a:prstGeom>
          <a:noFill/>
        </p:spPr>
      </p:pic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478" y="1238865"/>
            <a:ext cx="2698955" cy="17550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9F7CF-FFD5-4605-BD66-982B5AB19ED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3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0258" y="1"/>
            <a:ext cx="835742" cy="92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09020" y="339213"/>
            <a:ext cx="5515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СОЦИАЛЬНАЯ ИНФРАСТРУКТУРА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66916" y="991692"/>
          <a:ext cx="7919884" cy="3808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9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0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9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ЗДРАВООХРАНЕНИЕ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КУЛЬТУРА И ИСКУССТВО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</a:rPr>
                        <a:t>4 дошкольных образовательных организаций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В структуру ГБУЗ РХ «</a:t>
                      </a:r>
                      <a:r>
                        <a:rPr lang="ru-RU" sz="1400" kern="1200" dirty="0" err="1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Сорская</a:t>
                      </a: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 ГБ» входят: </a:t>
                      </a:r>
                      <a:b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</a:b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*1взрослая поликлиника/взрослое поликлиническое отделение 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25 спортивных сооружений </a:t>
                      </a:r>
                    </a:p>
                    <a:p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2 муниципальных бюджетных учреждения культуры клубного типа  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3 общеобразовательных учреждения</a:t>
                      </a:r>
                    </a:p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*1детская поликлиника/детское поликлиническое отделение; 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3 библиотеки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2   учреждения дополнительного образования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0099"/>
                          </a:solidFill>
                        </a:rPr>
                        <a:t>*</a:t>
                      </a: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1 стационар</a:t>
                      </a:r>
                      <a:r>
                        <a:rPr lang="ru-RU" sz="1400" dirty="0" smtClean="0">
                          <a:solidFill>
                            <a:srgbClr val="000099"/>
                          </a:solidFill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Picture 3" descr="https://avatars.mds.yandex.net/get-altay/11902589/2a0000018ed3c8cf3bc78b5f08f4b204b2af/XX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072" y="3329311"/>
            <a:ext cx="4975122" cy="32927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08387" y="26436"/>
            <a:ext cx="82791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 i="1">
                <a:solidFill>
                  <a:srgbClr val="9933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z="1800" dirty="0" smtClean="0">
                <a:solidFill>
                  <a:srgbClr val="000099"/>
                </a:solidFill>
              </a:rPr>
              <a:t>SWOT-анализ социально-экономического развития МО г.Сорск</a:t>
            </a:r>
          </a:p>
          <a:p>
            <a:endParaRPr lang="ru-RU" sz="1800" dirty="0"/>
          </a:p>
        </p:txBody>
      </p:sp>
      <p:pic>
        <p:nvPicPr>
          <p:cNvPr id="8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5510" y="2"/>
            <a:ext cx="850490" cy="1017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37420" y="1135625"/>
          <a:ext cx="8332839" cy="5048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7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1311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ФАКТОР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63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Сильные стороны (S)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63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  Слабые стороны (W)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4844">
                <a:tc>
                  <a:txBody>
                    <a:bodyPr/>
                    <a:lstStyle/>
                    <a:p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Географическое положение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ru-RU" sz="1463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ru-RU" sz="1463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ru-RU" sz="1463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ru-RU" sz="1463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ru-RU" sz="1463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ru-RU" sz="1463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Значительные запасы полезных ископаемых</a:t>
                      </a: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Разнообразие ландшафта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742950" rtl="0" eaLnBrk="1" latinLnBrk="0" hangingPunct="1"/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Удаленное расположение города от экономических центров республики и других регионов</a:t>
                      </a: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Климат резко континентальный, с холодной и продолжительной зимой и коротким дождливым летом</a:t>
                      </a: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Малоблагоприятные для проживания климатические условия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054">
                <a:tc>
                  <a:txBody>
                    <a:bodyPr/>
                    <a:lstStyle/>
                    <a:p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Население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Ежегодный прирост денежных доходов на душу населения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Преобладание числа умерших над родившимися (</a:t>
                      </a:r>
                      <a:r>
                        <a:rPr lang="ru-RU" sz="1400" kern="1200" dirty="0" err="1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депопуляция</a:t>
                      </a: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)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054">
                <a:tc>
                  <a:txBody>
                    <a:bodyPr/>
                    <a:lstStyle/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Природная и окружающая среда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Уникальные природные места (тайга, озера, горы)</a:t>
                      </a: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Наличие достаточного количества водных ресурсов высокого качества 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Отсутствие переработки промышленных и бытовых отходов</a:t>
                      </a: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Изношенность системы аэрации очистных сооружений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443BD-6338-4FC2-9F7A-E7999190C97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5" name="Picture 8" descr="C:\Users\203_1\Desktop\Мои документы\презентация\саяногорск - лучший город\223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81743" cy="8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2\Рабочий стол\gerb s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9755" y="1"/>
            <a:ext cx="806245" cy="85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91381" y="191729"/>
            <a:ext cx="7595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SWOT-анализ социально-экономического развития МО г.Сорск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51349" y="819962"/>
          <a:ext cx="8363156" cy="5651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78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9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ФАКТОР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742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63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 Сильные стороны (S)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63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   Слабые стороны (W)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742950" rtl="0" eaLnBrk="1" latinLnBrk="0" hangingPunct="1"/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pPr marL="0" algn="l" defTabSz="742950" rtl="0" eaLnBrk="1" latinLnBrk="0" hangingPunct="1"/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pPr marL="0" algn="l" defTabSz="742950" rtl="0" eaLnBrk="1" latinLnBrk="0" hangingPunct="1"/>
                      <a:endParaRPr lang="ru-RU" sz="1400" kern="1200" dirty="0" smtClean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Жилищная сфера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ru-RU" sz="1463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Наличие резервных территорий, пригодных для жилищного строительства;</a:t>
                      </a: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участие в государственных программах по предоставлению жилья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Высокий уровень износа жилищного фонда и коммунальной инфраструктуры города</a:t>
                      </a: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Низкая обеспеченность объектами жизнеобеспечения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9746">
                <a:tc>
                  <a:txBody>
                    <a:bodyPr/>
                    <a:lstStyle/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Социальная сфера 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Развитая сеть образовательных учреждений и доступность образовательных услуг</a:t>
                      </a: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Реализация образовательных стандартов во всех типах образовательных учреждений.</a:t>
                      </a: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Увеличение числа детей, занимающихся физкультурой и спортом</a:t>
                      </a: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Успешная реализация на территории города приоритетного национального проекта «Здоровье»</a:t>
                      </a: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Повышение качества оказываемых медицинских услуг</a:t>
                      </a: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Осуществление диспансеризации населения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Слабая материально- техническая база учреждений социальной сферы</a:t>
                      </a: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Иммиграция наиболее активной и талантливой молодежи, высококвалифицированных кадров в столицу Республики Хакасия и другие города</a:t>
                      </a: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Отсутствие частных образовательных учреждений;</a:t>
                      </a:r>
                    </a:p>
                    <a:p>
                      <a:pPr marL="0" lv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Старение кадров  в системе образования</a:t>
                      </a:r>
                    </a:p>
                    <a:p>
                      <a:pPr marL="0" algn="l" defTabSz="742950" rtl="0" eaLnBrk="1" latinLnBrk="0" hangingPunct="1"/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Нехватка кадров в сфере  </a:t>
                      </a:r>
                      <a:r>
                        <a:rPr lang="ru-RU" sz="1400" kern="1200" dirty="0" err="1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здравоохранения,культуры</a:t>
                      </a:r>
                      <a:r>
                        <a:rPr lang="ru-RU" sz="1400" kern="1200" dirty="0" smtClean="0">
                          <a:solidFill>
                            <a:srgbClr val="000099"/>
                          </a:solidFill>
                          <a:latin typeface="Microsoft JhengHei" pitchFamily="34" charset="-120"/>
                          <a:ea typeface="Microsoft JhengHei" pitchFamily="34" charset="-120"/>
                          <a:cs typeface="+mn-cs"/>
                        </a:rPr>
                        <a:t>.</a:t>
                      </a:r>
                      <a:endParaRPr lang="ru-RU" sz="1400" kern="1200" dirty="0">
                        <a:solidFill>
                          <a:srgbClr val="000099"/>
                        </a:solidFill>
                        <a:latin typeface="Microsoft JhengHei" pitchFamily="34" charset="-120"/>
                        <a:ea typeface="Microsoft JhengHei" pitchFamily="34" charset="-12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12300</TotalTime>
  <Words>2007</Words>
  <Application>Microsoft Office PowerPoint</Application>
  <PresentationFormat>Лист A4 (210x297 мм)</PresentationFormat>
  <Paragraphs>293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Microsoft JhengHei</vt:lpstr>
      <vt:lpstr>Arial</vt:lpstr>
      <vt:lpstr>Book Antiqua</vt:lpstr>
      <vt:lpstr>Calibri</vt:lpstr>
      <vt:lpstr>Calibri Light</vt:lpstr>
      <vt:lpstr>Times New Roman</vt:lpstr>
      <vt:lpstr>Trebuchet MS</vt:lpstr>
      <vt:lpstr>Verdana</vt:lpstr>
      <vt:lpstr>Wingdings</vt:lpstr>
      <vt:lpstr>Wingdings 2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Инвестиционные предложения МО г. Сорск </vt:lpstr>
      <vt:lpstr>               Инвестиционные предложения МО г. Сорск </vt:lpstr>
      <vt:lpstr>             Инвестиционные предложения МО г. Сорск 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RePack by Diakov</dc:creator>
  <cp:lastModifiedBy>2</cp:lastModifiedBy>
  <cp:revision>1361</cp:revision>
  <cp:lastPrinted>2021-12-20T05:09:22Z</cp:lastPrinted>
  <dcterms:created xsi:type="dcterms:W3CDTF">2016-11-09T20:11:14Z</dcterms:created>
  <dcterms:modified xsi:type="dcterms:W3CDTF">2024-09-17T08:51:32Z</dcterms:modified>
</cp:coreProperties>
</file>